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9" r:id="rId1"/>
  </p:sldMasterIdLst>
  <p:notesMasterIdLst>
    <p:notesMasterId r:id="rId36"/>
  </p:notesMasterIdLst>
  <p:sldIdLst>
    <p:sldId id="393" r:id="rId2"/>
    <p:sldId id="371" r:id="rId3"/>
    <p:sldId id="412" r:id="rId4"/>
    <p:sldId id="413" r:id="rId5"/>
    <p:sldId id="414" r:id="rId6"/>
    <p:sldId id="415" r:id="rId7"/>
    <p:sldId id="416" r:id="rId8"/>
    <p:sldId id="418" r:id="rId9"/>
    <p:sldId id="419" r:id="rId10"/>
    <p:sldId id="420" r:id="rId11"/>
    <p:sldId id="421" r:id="rId12"/>
    <p:sldId id="430" r:id="rId13"/>
    <p:sldId id="424" r:id="rId14"/>
    <p:sldId id="422" r:id="rId15"/>
    <p:sldId id="379" r:id="rId16"/>
    <p:sldId id="381" r:id="rId17"/>
    <p:sldId id="382" r:id="rId18"/>
    <p:sldId id="425" r:id="rId19"/>
    <p:sldId id="386" r:id="rId20"/>
    <p:sldId id="426" r:id="rId21"/>
    <p:sldId id="427" r:id="rId22"/>
    <p:sldId id="428" r:id="rId23"/>
    <p:sldId id="429" r:id="rId24"/>
    <p:sldId id="436" r:id="rId25"/>
    <p:sldId id="433" r:id="rId26"/>
    <p:sldId id="434" r:id="rId27"/>
    <p:sldId id="435" r:id="rId28"/>
    <p:sldId id="437" r:id="rId29"/>
    <p:sldId id="411" r:id="rId30"/>
    <p:sldId id="398" r:id="rId31"/>
    <p:sldId id="399" r:id="rId32"/>
    <p:sldId id="400" r:id="rId33"/>
    <p:sldId id="401" r:id="rId34"/>
    <p:sldId id="438"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108" y="24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9E9D9-16FD-4B07-9AB3-C5C1F0080D3E}" type="doc">
      <dgm:prSet loTypeId="urn:microsoft.com/office/officeart/2005/8/layout/hierarchy2" loCatId="hierarchy" qsTypeId="urn:microsoft.com/office/officeart/2005/8/quickstyle/3d9" qsCatId="3D" csTypeId="urn:microsoft.com/office/officeart/2005/8/colors/colorful1" csCatId="colorful" phldr="1"/>
      <dgm:spPr/>
      <dgm:t>
        <a:bodyPr/>
        <a:lstStyle/>
        <a:p>
          <a:endParaRPr lang="en-US"/>
        </a:p>
      </dgm:t>
    </dgm:pt>
    <dgm:pt modelId="{354CBDCE-F3C4-4F1D-85FB-AA76A076EFD9}">
      <dgm:prSet phldrT="[Text]" custT="1"/>
      <dgm:spPr/>
      <dgm:t>
        <a:bodyPr/>
        <a:lstStyle/>
        <a:p>
          <a:r>
            <a:rPr lang="ar-EG" sz="2400" b="1" dirty="0" smtClean="0"/>
            <a:t>ا</a:t>
          </a:r>
          <a:r>
            <a:rPr lang="ar-IQ" sz="2400" b="1" dirty="0" smtClean="0"/>
            <a:t>لتركيب</a:t>
          </a:r>
          <a:r>
            <a:rPr lang="ar-EG" sz="2400" b="1" dirty="0" smtClean="0"/>
            <a:t> التشريحي </a:t>
          </a:r>
          <a:r>
            <a:rPr lang="ar-EG" sz="2400" b="1" dirty="0" smtClean="0"/>
            <a:t>للجذر</a:t>
          </a:r>
          <a:endParaRPr lang="en-US" sz="2400" b="1" dirty="0"/>
        </a:p>
      </dgm:t>
    </dgm:pt>
    <dgm:pt modelId="{CD6484A3-6256-4A08-97ED-72315036E866}" type="parTrans" cxnId="{56D698FD-F748-4A80-BAF5-FF4BEE91B9A9}">
      <dgm:prSet/>
      <dgm:spPr/>
      <dgm:t>
        <a:bodyPr/>
        <a:lstStyle/>
        <a:p>
          <a:endParaRPr lang="en-US" sz="2400" b="1"/>
        </a:p>
      </dgm:t>
    </dgm:pt>
    <dgm:pt modelId="{49348B3C-116F-49C9-BC12-A8F48A0E397A}" type="sibTrans" cxnId="{56D698FD-F748-4A80-BAF5-FF4BEE91B9A9}">
      <dgm:prSet/>
      <dgm:spPr/>
      <dgm:t>
        <a:bodyPr/>
        <a:lstStyle/>
        <a:p>
          <a:endParaRPr lang="en-US" sz="2400" b="1"/>
        </a:p>
      </dgm:t>
    </dgm:pt>
    <dgm:pt modelId="{19342078-E5F8-4F54-8122-A9515506BB19}">
      <dgm:prSet phldrT="[Text]" custT="1"/>
      <dgm:spPr/>
      <dgm:t>
        <a:bodyPr/>
        <a:lstStyle/>
        <a:p>
          <a:r>
            <a:rPr lang="ar-EG" sz="2400" b="1" dirty="0" smtClean="0"/>
            <a:t>1- البشرة</a:t>
          </a:r>
          <a:endParaRPr lang="en-US" sz="2400" b="1" dirty="0"/>
        </a:p>
      </dgm:t>
    </dgm:pt>
    <dgm:pt modelId="{F44B374F-AA02-4B77-B01F-71823A1CF453}" type="parTrans" cxnId="{30AB9D2C-96CC-42E1-AEEB-DCC43BF7435D}">
      <dgm:prSet custT="1"/>
      <dgm:spPr/>
      <dgm:t>
        <a:bodyPr/>
        <a:lstStyle/>
        <a:p>
          <a:endParaRPr lang="en-US" sz="2400" b="1"/>
        </a:p>
      </dgm:t>
    </dgm:pt>
    <dgm:pt modelId="{EE1E2D11-D6F1-450E-B698-DBE641EB77A9}" type="sibTrans" cxnId="{30AB9D2C-96CC-42E1-AEEB-DCC43BF7435D}">
      <dgm:prSet/>
      <dgm:spPr/>
      <dgm:t>
        <a:bodyPr/>
        <a:lstStyle/>
        <a:p>
          <a:endParaRPr lang="en-US" sz="2400" b="1"/>
        </a:p>
      </dgm:t>
    </dgm:pt>
    <dgm:pt modelId="{B5666ED1-8777-475E-AFF6-B9153B30AC62}">
      <dgm:prSet phldrT="[Text]" custT="1"/>
      <dgm:spPr/>
      <dgm:t>
        <a:bodyPr/>
        <a:lstStyle/>
        <a:p>
          <a:r>
            <a:rPr lang="ar-EG" sz="2400" b="1" dirty="0" smtClean="0"/>
            <a:t>2- القشرة</a:t>
          </a:r>
          <a:endParaRPr lang="en-US" sz="2400" b="1" dirty="0"/>
        </a:p>
      </dgm:t>
    </dgm:pt>
    <dgm:pt modelId="{1DD3DF62-60A8-40FF-AA63-52E60C45AF81}" type="parTrans" cxnId="{B442FD91-720A-4340-845D-8340D0E478A9}">
      <dgm:prSet custT="1"/>
      <dgm:spPr/>
      <dgm:t>
        <a:bodyPr/>
        <a:lstStyle/>
        <a:p>
          <a:endParaRPr lang="en-US" sz="2400" b="1"/>
        </a:p>
      </dgm:t>
    </dgm:pt>
    <dgm:pt modelId="{FF45B873-D70D-4380-9A76-AEC1C4ED7653}" type="sibTrans" cxnId="{B442FD91-720A-4340-845D-8340D0E478A9}">
      <dgm:prSet/>
      <dgm:spPr/>
      <dgm:t>
        <a:bodyPr/>
        <a:lstStyle/>
        <a:p>
          <a:endParaRPr lang="en-US" sz="2400" b="1"/>
        </a:p>
      </dgm:t>
    </dgm:pt>
    <dgm:pt modelId="{E7256E06-F046-4428-A665-650806BA867A}">
      <dgm:prSet custT="1"/>
      <dgm:spPr/>
      <dgm:t>
        <a:bodyPr/>
        <a:lstStyle/>
        <a:p>
          <a:r>
            <a:rPr lang="ar-EG" sz="2400" b="1" dirty="0" smtClean="0"/>
            <a:t>3- الاسطوانة الوعائية</a:t>
          </a:r>
          <a:endParaRPr lang="en-US" sz="2400" b="1" dirty="0"/>
        </a:p>
      </dgm:t>
    </dgm:pt>
    <dgm:pt modelId="{534CC3CC-2787-469D-B658-2F53FD81FD7F}" type="parTrans" cxnId="{5C2C8A74-40E5-4919-BDA3-270E70B6878F}">
      <dgm:prSet custT="1"/>
      <dgm:spPr/>
      <dgm:t>
        <a:bodyPr/>
        <a:lstStyle/>
        <a:p>
          <a:endParaRPr lang="en-US" sz="2400" b="1"/>
        </a:p>
      </dgm:t>
    </dgm:pt>
    <dgm:pt modelId="{5F8A01CE-B4B7-4963-8C01-1E39FC431D7B}" type="sibTrans" cxnId="{5C2C8A74-40E5-4919-BDA3-270E70B6878F}">
      <dgm:prSet/>
      <dgm:spPr/>
      <dgm:t>
        <a:bodyPr/>
        <a:lstStyle/>
        <a:p>
          <a:endParaRPr lang="en-US" sz="2400" b="1"/>
        </a:p>
      </dgm:t>
    </dgm:pt>
    <dgm:pt modelId="{10E32039-FD55-48E8-B269-68393492E8A7}">
      <dgm:prSet custT="1"/>
      <dgm:spPr/>
      <dgm:t>
        <a:bodyPr/>
        <a:lstStyle/>
        <a:p>
          <a:r>
            <a:rPr lang="ar-EG" sz="2400" b="1" dirty="0" smtClean="0"/>
            <a:t>الدائرة المحيطية</a:t>
          </a:r>
          <a:endParaRPr lang="en-US" sz="2400" b="1" dirty="0"/>
        </a:p>
      </dgm:t>
    </dgm:pt>
    <dgm:pt modelId="{07DCF78D-22F6-4142-BA4D-519C75281383}" type="parTrans" cxnId="{9A4F9B00-5F3B-4F1D-B495-CDCC02E14150}">
      <dgm:prSet custT="1"/>
      <dgm:spPr/>
      <dgm:t>
        <a:bodyPr/>
        <a:lstStyle/>
        <a:p>
          <a:endParaRPr lang="en-US" sz="2400" b="1"/>
        </a:p>
      </dgm:t>
    </dgm:pt>
    <dgm:pt modelId="{AD0DD99F-CF8B-48FB-94B6-D11C21E1FADA}" type="sibTrans" cxnId="{9A4F9B00-5F3B-4F1D-B495-CDCC02E14150}">
      <dgm:prSet/>
      <dgm:spPr/>
      <dgm:t>
        <a:bodyPr/>
        <a:lstStyle/>
        <a:p>
          <a:endParaRPr lang="en-US" sz="2400" b="1"/>
        </a:p>
      </dgm:t>
    </dgm:pt>
    <dgm:pt modelId="{1D8510D0-EFBD-4F39-B350-F0DCDCD98983}">
      <dgm:prSet custT="1"/>
      <dgm:spPr/>
      <dgm:t>
        <a:bodyPr/>
        <a:lstStyle/>
        <a:p>
          <a:r>
            <a:rPr lang="ar-EG" sz="2400" b="1" dirty="0" smtClean="0"/>
            <a:t>الحزمة الوعائية</a:t>
          </a:r>
          <a:endParaRPr lang="en-US" sz="2400" b="1" dirty="0"/>
        </a:p>
      </dgm:t>
    </dgm:pt>
    <dgm:pt modelId="{341679E5-A3A3-4C76-9957-F4D39CE5926E}" type="parTrans" cxnId="{0A07AE87-57C8-4562-9BB6-98FBE1801AF7}">
      <dgm:prSet custT="1"/>
      <dgm:spPr/>
      <dgm:t>
        <a:bodyPr/>
        <a:lstStyle/>
        <a:p>
          <a:endParaRPr lang="en-US" sz="2400" b="1"/>
        </a:p>
      </dgm:t>
    </dgm:pt>
    <dgm:pt modelId="{B0DEEB7F-F76E-4CF8-A86E-9A8E69B5C793}" type="sibTrans" cxnId="{0A07AE87-57C8-4562-9BB6-98FBE1801AF7}">
      <dgm:prSet/>
      <dgm:spPr/>
      <dgm:t>
        <a:bodyPr/>
        <a:lstStyle/>
        <a:p>
          <a:endParaRPr lang="en-US" sz="2400" b="1"/>
        </a:p>
      </dgm:t>
    </dgm:pt>
    <dgm:pt modelId="{1D88344B-3E9B-4D89-9A7A-72C0C8059461}">
      <dgm:prSet custT="1"/>
      <dgm:spPr/>
      <dgm:t>
        <a:bodyPr/>
        <a:lstStyle/>
        <a:p>
          <a:r>
            <a:rPr lang="ar-EG" sz="2400" b="1" dirty="0" smtClean="0"/>
            <a:t>النخاع</a:t>
          </a:r>
          <a:endParaRPr lang="en-US" sz="2400" b="1" dirty="0"/>
        </a:p>
      </dgm:t>
    </dgm:pt>
    <dgm:pt modelId="{C2D8093F-9907-40A6-86DB-0FC8228757FE}" type="parTrans" cxnId="{51DB989B-C481-474B-BE1B-BA32D2797531}">
      <dgm:prSet custT="1"/>
      <dgm:spPr/>
      <dgm:t>
        <a:bodyPr/>
        <a:lstStyle/>
        <a:p>
          <a:endParaRPr lang="en-US" sz="2400" b="1"/>
        </a:p>
      </dgm:t>
    </dgm:pt>
    <dgm:pt modelId="{05227405-04AF-4BBF-B40A-81C0A2BE80FA}" type="sibTrans" cxnId="{51DB989B-C481-474B-BE1B-BA32D2797531}">
      <dgm:prSet/>
      <dgm:spPr/>
      <dgm:t>
        <a:bodyPr/>
        <a:lstStyle/>
        <a:p>
          <a:endParaRPr lang="en-US" sz="2400" b="1"/>
        </a:p>
      </dgm:t>
    </dgm:pt>
    <dgm:pt modelId="{7C00129A-8BBF-4482-9DFD-6DAC421D1416}" type="pres">
      <dgm:prSet presAssocID="{C649E9D9-16FD-4B07-9AB3-C5C1F0080D3E}" presName="diagram" presStyleCnt="0">
        <dgm:presLayoutVars>
          <dgm:chPref val="1"/>
          <dgm:dir/>
          <dgm:animOne val="branch"/>
          <dgm:animLvl val="lvl"/>
          <dgm:resizeHandles val="exact"/>
        </dgm:presLayoutVars>
      </dgm:prSet>
      <dgm:spPr/>
      <dgm:t>
        <a:bodyPr/>
        <a:lstStyle/>
        <a:p>
          <a:endParaRPr lang="en-US"/>
        </a:p>
      </dgm:t>
    </dgm:pt>
    <dgm:pt modelId="{E521E97F-1190-451F-B144-09F8FE613640}" type="pres">
      <dgm:prSet presAssocID="{354CBDCE-F3C4-4F1D-85FB-AA76A076EFD9}" presName="root1" presStyleCnt="0"/>
      <dgm:spPr/>
    </dgm:pt>
    <dgm:pt modelId="{3A199BDB-2112-4BB5-9ED9-89666C6FF87C}" type="pres">
      <dgm:prSet presAssocID="{354CBDCE-F3C4-4F1D-85FB-AA76A076EFD9}" presName="LevelOneTextNode" presStyleLbl="node0" presStyleIdx="0" presStyleCnt="1">
        <dgm:presLayoutVars>
          <dgm:chPref val="3"/>
        </dgm:presLayoutVars>
      </dgm:prSet>
      <dgm:spPr/>
      <dgm:t>
        <a:bodyPr/>
        <a:lstStyle/>
        <a:p>
          <a:endParaRPr lang="en-US"/>
        </a:p>
      </dgm:t>
    </dgm:pt>
    <dgm:pt modelId="{93EB1909-E695-43B7-80FB-C3A9ADBE5A2B}" type="pres">
      <dgm:prSet presAssocID="{354CBDCE-F3C4-4F1D-85FB-AA76A076EFD9}" presName="level2hierChild" presStyleCnt="0"/>
      <dgm:spPr/>
    </dgm:pt>
    <dgm:pt modelId="{64205061-1210-4F57-8469-63E1072CD66B}" type="pres">
      <dgm:prSet presAssocID="{F44B374F-AA02-4B77-B01F-71823A1CF453}" presName="conn2-1" presStyleLbl="parChTrans1D2" presStyleIdx="0" presStyleCnt="3"/>
      <dgm:spPr/>
      <dgm:t>
        <a:bodyPr/>
        <a:lstStyle/>
        <a:p>
          <a:endParaRPr lang="en-US"/>
        </a:p>
      </dgm:t>
    </dgm:pt>
    <dgm:pt modelId="{C9736BD7-61EE-4593-86CF-307C2C06138B}" type="pres">
      <dgm:prSet presAssocID="{F44B374F-AA02-4B77-B01F-71823A1CF453}" presName="connTx" presStyleLbl="parChTrans1D2" presStyleIdx="0" presStyleCnt="3"/>
      <dgm:spPr/>
      <dgm:t>
        <a:bodyPr/>
        <a:lstStyle/>
        <a:p>
          <a:endParaRPr lang="en-US"/>
        </a:p>
      </dgm:t>
    </dgm:pt>
    <dgm:pt modelId="{9B86BBA2-CA02-4CEB-97B1-2BBAA457D79E}" type="pres">
      <dgm:prSet presAssocID="{19342078-E5F8-4F54-8122-A9515506BB19}" presName="root2" presStyleCnt="0"/>
      <dgm:spPr/>
    </dgm:pt>
    <dgm:pt modelId="{C3D12784-BEBA-404B-9FC2-BAACB1C9321A}" type="pres">
      <dgm:prSet presAssocID="{19342078-E5F8-4F54-8122-A9515506BB19}" presName="LevelTwoTextNode" presStyleLbl="node2" presStyleIdx="0" presStyleCnt="3">
        <dgm:presLayoutVars>
          <dgm:chPref val="3"/>
        </dgm:presLayoutVars>
      </dgm:prSet>
      <dgm:spPr/>
      <dgm:t>
        <a:bodyPr/>
        <a:lstStyle/>
        <a:p>
          <a:endParaRPr lang="en-US"/>
        </a:p>
      </dgm:t>
    </dgm:pt>
    <dgm:pt modelId="{4B5F0B26-4B89-4064-B261-F14E2670F251}" type="pres">
      <dgm:prSet presAssocID="{19342078-E5F8-4F54-8122-A9515506BB19}" presName="level3hierChild" presStyleCnt="0"/>
      <dgm:spPr/>
    </dgm:pt>
    <dgm:pt modelId="{0FE11F8D-3BDB-42ED-B19E-61314F27519B}" type="pres">
      <dgm:prSet presAssocID="{1DD3DF62-60A8-40FF-AA63-52E60C45AF81}" presName="conn2-1" presStyleLbl="parChTrans1D2" presStyleIdx="1" presStyleCnt="3"/>
      <dgm:spPr/>
      <dgm:t>
        <a:bodyPr/>
        <a:lstStyle/>
        <a:p>
          <a:endParaRPr lang="en-US"/>
        </a:p>
      </dgm:t>
    </dgm:pt>
    <dgm:pt modelId="{40B1CD09-402F-446F-B2A4-460D597DBD93}" type="pres">
      <dgm:prSet presAssocID="{1DD3DF62-60A8-40FF-AA63-52E60C45AF81}" presName="connTx" presStyleLbl="parChTrans1D2" presStyleIdx="1" presStyleCnt="3"/>
      <dgm:spPr/>
      <dgm:t>
        <a:bodyPr/>
        <a:lstStyle/>
        <a:p>
          <a:endParaRPr lang="en-US"/>
        </a:p>
      </dgm:t>
    </dgm:pt>
    <dgm:pt modelId="{D7DE273E-8B02-4617-A321-8020050A7356}" type="pres">
      <dgm:prSet presAssocID="{B5666ED1-8777-475E-AFF6-B9153B30AC62}" presName="root2" presStyleCnt="0"/>
      <dgm:spPr/>
    </dgm:pt>
    <dgm:pt modelId="{61571EBF-CADF-444A-8C79-6D28C8500FC9}" type="pres">
      <dgm:prSet presAssocID="{B5666ED1-8777-475E-AFF6-B9153B30AC62}" presName="LevelTwoTextNode" presStyleLbl="node2" presStyleIdx="1" presStyleCnt="3">
        <dgm:presLayoutVars>
          <dgm:chPref val="3"/>
        </dgm:presLayoutVars>
      </dgm:prSet>
      <dgm:spPr/>
      <dgm:t>
        <a:bodyPr/>
        <a:lstStyle/>
        <a:p>
          <a:endParaRPr lang="en-US"/>
        </a:p>
      </dgm:t>
    </dgm:pt>
    <dgm:pt modelId="{AEB581EA-4CBF-4820-B6EC-60131DA16611}" type="pres">
      <dgm:prSet presAssocID="{B5666ED1-8777-475E-AFF6-B9153B30AC62}" presName="level3hierChild" presStyleCnt="0"/>
      <dgm:spPr/>
    </dgm:pt>
    <dgm:pt modelId="{0392A496-AEF5-4990-9807-FC361998AA32}" type="pres">
      <dgm:prSet presAssocID="{534CC3CC-2787-469D-B658-2F53FD81FD7F}" presName="conn2-1" presStyleLbl="parChTrans1D2" presStyleIdx="2" presStyleCnt="3"/>
      <dgm:spPr/>
      <dgm:t>
        <a:bodyPr/>
        <a:lstStyle/>
        <a:p>
          <a:endParaRPr lang="en-US"/>
        </a:p>
      </dgm:t>
    </dgm:pt>
    <dgm:pt modelId="{7548F6B4-0A71-49B4-9574-7A82B378A639}" type="pres">
      <dgm:prSet presAssocID="{534CC3CC-2787-469D-B658-2F53FD81FD7F}" presName="connTx" presStyleLbl="parChTrans1D2" presStyleIdx="2" presStyleCnt="3"/>
      <dgm:spPr/>
      <dgm:t>
        <a:bodyPr/>
        <a:lstStyle/>
        <a:p>
          <a:endParaRPr lang="en-US"/>
        </a:p>
      </dgm:t>
    </dgm:pt>
    <dgm:pt modelId="{1F81CE8D-8AF9-425C-ADB7-58886E7C9B4F}" type="pres">
      <dgm:prSet presAssocID="{E7256E06-F046-4428-A665-650806BA867A}" presName="root2" presStyleCnt="0"/>
      <dgm:spPr/>
    </dgm:pt>
    <dgm:pt modelId="{ECC5F98D-8E29-4E49-B61B-84F429636D4A}" type="pres">
      <dgm:prSet presAssocID="{E7256E06-F046-4428-A665-650806BA867A}" presName="LevelTwoTextNode" presStyleLbl="node2" presStyleIdx="2" presStyleCnt="3">
        <dgm:presLayoutVars>
          <dgm:chPref val="3"/>
        </dgm:presLayoutVars>
      </dgm:prSet>
      <dgm:spPr/>
      <dgm:t>
        <a:bodyPr/>
        <a:lstStyle/>
        <a:p>
          <a:endParaRPr lang="en-US"/>
        </a:p>
      </dgm:t>
    </dgm:pt>
    <dgm:pt modelId="{01C92666-970E-4994-8DBB-C22B1145807F}" type="pres">
      <dgm:prSet presAssocID="{E7256E06-F046-4428-A665-650806BA867A}" presName="level3hierChild" presStyleCnt="0"/>
      <dgm:spPr/>
    </dgm:pt>
    <dgm:pt modelId="{004F2C1B-30E8-463C-95D7-404E7C7456A9}" type="pres">
      <dgm:prSet presAssocID="{07DCF78D-22F6-4142-BA4D-519C75281383}" presName="conn2-1" presStyleLbl="parChTrans1D3" presStyleIdx="0" presStyleCnt="3"/>
      <dgm:spPr/>
      <dgm:t>
        <a:bodyPr/>
        <a:lstStyle/>
        <a:p>
          <a:endParaRPr lang="en-US"/>
        </a:p>
      </dgm:t>
    </dgm:pt>
    <dgm:pt modelId="{9C81FA1A-873D-41DC-99E3-5664092512D1}" type="pres">
      <dgm:prSet presAssocID="{07DCF78D-22F6-4142-BA4D-519C75281383}" presName="connTx" presStyleLbl="parChTrans1D3" presStyleIdx="0" presStyleCnt="3"/>
      <dgm:spPr/>
      <dgm:t>
        <a:bodyPr/>
        <a:lstStyle/>
        <a:p>
          <a:endParaRPr lang="en-US"/>
        </a:p>
      </dgm:t>
    </dgm:pt>
    <dgm:pt modelId="{32B54E88-DDDA-4586-9E7F-BAB9F685A21B}" type="pres">
      <dgm:prSet presAssocID="{10E32039-FD55-48E8-B269-68393492E8A7}" presName="root2" presStyleCnt="0"/>
      <dgm:spPr/>
    </dgm:pt>
    <dgm:pt modelId="{E2950F7F-BD30-4EE0-B7B8-01F07EE32FF1}" type="pres">
      <dgm:prSet presAssocID="{10E32039-FD55-48E8-B269-68393492E8A7}" presName="LevelTwoTextNode" presStyleLbl="node3" presStyleIdx="0" presStyleCnt="3">
        <dgm:presLayoutVars>
          <dgm:chPref val="3"/>
        </dgm:presLayoutVars>
      </dgm:prSet>
      <dgm:spPr/>
      <dgm:t>
        <a:bodyPr/>
        <a:lstStyle/>
        <a:p>
          <a:endParaRPr lang="en-US"/>
        </a:p>
      </dgm:t>
    </dgm:pt>
    <dgm:pt modelId="{EF262232-7C2D-4883-AF6A-4DC6A0983EC7}" type="pres">
      <dgm:prSet presAssocID="{10E32039-FD55-48E8-B269-68393492E8A7}" presName="level3hierChild" presStyleCnt="0"/>
      <dgm:spPr/>
    </dgm:pt>
    <dgm:pt modelId="{8626BBA2-8B4D-4F27-9567-A7A15EB44A91}" type="pres">
      <dgm:prSet presAssocID="{341679E5-A3A3-4C76-9957-F4D39CE5926E}" presName="conn2-1" presStyleLbl="parChTrans1D3" presStyleIdx="1" presStyleCnt="3"/>
      <dgm:spPr/>
      <dgm:t>
        <a:bodyPr/>
        <a:lstStyle/>
        <a:p>
          <a:endParaRPr lang="en-US"/>
        </a:p>
      </dgm:t>
    </dgm:pt>
    <dgm:pt modelId="{AAFC2446-92F6-4BC6-A304-7A1C45310041}" type="pres">
      <dgm:prSet presAssocID="{341679E5-A3A3-4C76-9957-F4D39CE5926E}" presName="connTx" presStyleLbl="parChTrans1D3" presStyleIdx="1" presStyleCnt="3"/>
      <dgm:spPr/>
      <dgm:t>
        <a:bodyPr/>
        <a:lstStyle/>
        <a:p>
          <a:endParaRPr lang="en-US"/>
        </a:p>
      </dgm:t>
    </dgm:pt>
    <dgm:pt modelId="{0F431DE5-4239-471A-A1F5-A3110ECFE0A0}" type="pres">
      <dgm:prSet presAssocID="{1D8510D0-EFBD-4F39-B350-F0DCDCD98983}" presName="root2" presStyleCnt="0"/>
      <dgm:spPr/>
    </dgm:pt>
    <dgm:pt modelId="{907D776C-0992-4D90-89C6-49F4B4B3D43A}" type="pres">
      <dgm:prSet presAssocID="{1D8510D0-EFBD-4F39-B350-F0DCDCD98983}" presName="LevelTwoTextNode" presStyleLbl="node3" presStyleIdx="1" presStyleCnt="3">
        <dgm:presLayoutVars>
          <dgm:chPref val="3"/>
        </dgm:presLayoutVars>
      </dgm:prSet>
      <dgm:spPr/>
      <dgm:t>
        <a:bodyPr/>
        <a:lstStyle/>
        <a:p>
          <a:endParaRPr lang="en-US"/>
        </a:p>
      </dgm:t>
    </dgm:pt>
    <dgm:pt modelId="{99DF0DAD-7E5E-4554-A9F3-5C2AF3C7415B}" type="pres">
      <dgm:prSet presAssocID="{1D8510D0-EFBD-4F39-B350-F0DCDCD98983}" presName="level3hierChild" presStyleCnt="0"/>
      <dgm:spPr/>
    </dgm:pt>
    <dgm:pt modelId="{1445C940-A714-4F9C-91D0-C91C7CEB48B6}" type="pres">
      <dgm:prSet presAssocID="{C2D8093F-9907-40A6-86DB-0FC8228757FE}" presName="conn2-1" presStyleLbl="parChTrans1D3" presStyleIdx="2" presStyleCnt="3"/>
      <dgm:spPr/>
      <dgm:t>
        <a:bodyPr/>
        <a:lstStyle/>
        <a:p>
          <a:endParaRPr lang="en-US"/>
        </a:p>
      </dgm:t>
    </dgm:pt>
    <dgm:pt modelId="{58D01AB7-C291-49BA-97AE-F92D829ADAA6}" type="pres">
      <dgm:prSet presAssocID="{C2D8093F-9907-40A6-86DB-0FC8228757FE}" presName="connTx" presStyleLbl="parChTrans1D3" presStyleIdx="2" presStyleCnt="3"/>
      <dgm:spPr/>
      <dgm:t>
        <a:bodyPr/>
        <a:lstStyle/>
        <a:p>
          <a:endParaRPr lang="en-US"/>
        </a:p>
      </dgm:t>
    </dgm:pt>
    <dgm:pt modelId="{8EDE609D-DC40-4EA1-9B2C-F14A4FAA1FA9}" type="pres">
      <dgm:prSet presAssocID="{1D88344B-3E9B-4D89-9A7A-72C0C8059461}" presName="root2" presStyleCnt="0"/>
      <dgm:spPr/>
    </dgm:pt>
    <dgm:pt modelId="{6F2A322B-2C7D-4A16-8884-A57D35769F35}" type="pres">
      <dgm:prSet presAssocID="{1D88344B-3E9B-4D89-9A7A-72C0C8059461}" presName="LevelTwoTextNode" presStyleLbl="node3" presStyleIdx="2" presStyleCnt="3">
        <dgm:presLayoutVars>
          <dgm:chPref val="3"/>
        </dgm:presLayoutVars>
      </dgm:prSet>
      <dgm:spPr/>
      <dgm:t>
        <a:bodyPr/>
        <a:lstStyle/>
        <a:p>
          <a:endParaRPr lang="en-US"/>
        </a:p>
      </dgm:t>
    </dgm:pt>
    <dgm:pt modelId="{2C8EA9C5-308B-4EC3-9B6E-B0D53B878311}" type="pres">
      <dgm:prSet presAssocID="{1D88344B-3E9B-4D89-9A7A-72C0C8059461}" presName="level3hierChild" presStyleCnt="0"/>
      <dgm:spPr/>
    </dgm:pt>
  </dgm:ptLst>
  <dgm:cxnLst>
    <dgm:cxn modelId="{728618A5-7027-4923-9D18-8C7C8ACAFB00}" type="presOf" srcId="{E7256E06-F046-4428-A665-650806BA867A}" destId="{ECC5F98D-8E29-4E49-B61B-84F429636D4A}" srcOrd="0" destOrd="0" presId="urn:microsoft.com/office/officeart/2005/8/layout/hierarchy2"/>
    <dgm:cxn modelId="{52167E96-7ACA-49E6-9F47-3C97C1B72A20}" type="presOf" srcId="{534CC3CC-2787-469D-B658-2F53FD81FD7F}" destId="{0392A496-AEF5-4990-9807-FC361998AA32}" srcOrd="0" destOrd="0" presId="urn:microsoft.com/office/officeart/2005/8/layout/hierarchy2"/>
    <dgm:cxn modelId="{C32DBE34-0BE8-4303-9F26-5E0FF1826BEE}" type="presOf" srcId="{B5666ED1-8777-475E-AFF6-B9153B30AC62}" destId="{61571EBF-CADF-444A-8C79-6D28C8500FC9}" srcOrd="0" destOrd="0" presId="urn:microsoft.com/office/officeart/2005/8/layout/hierarchy2"/>
    <dgm:cxn modelId="{F7226A44-65D1-4FC3-920E-56689FB39968}" type="presOf" srcId="{10E32039-FD55-48E8-B269-68393492E8A7}" destId="{E2950F7F-BD30-4EE0-B7B8-01F07EE32FF1}" srcOrd="0" destOrd="0" presId="urn:microsoft.com/office/officeart/2005/8/layout/hierarchy2"/>
    <dgm:cxn modelId="{95948287-88D8-455E-87A7-09C2DA280429}" type="presOf" srcId="{354CBDCE-F3C4-4F1D-85FB-AA76A076EFD9}" destId="{3A199BDB-2112-4BB5-9ED9-89666C6FF87C}" srcOrd="0" destOrd="0" presId="urn:microsoft.com/office/officeart/2005/8/layout/hierarchy2"/>
    <dgm:cxn modelId="{A039E372-C8B0-4036-ABB2-7836D92E8FBD}" type="presOf" srcId="{C2D8093F-9907-40A6-86DB-0FC8228757FE}" destId="{1445C940-A714-4F9C-91D0-C91C7CEB48B6}" srcOrd="0" destOrd="0" presId="urn:microsoft.com/office/officeart/2005/8/layout/hierarchy2"/>
    <dgm:cxn modelId="{D30F0B61-C874-4AFE-B23E-2E66E2FF31A0}" type="presOf" srcId="{07DCF78D-22F6-4142-BA4D-519C75281383}" destId="{004F2C1B-30E8-463C-95D7-404E7C7456A9}" srcOrd="0" destOrd="0" presId="urn:microsoft.com/office/officeart/2005/8/layout/hierarchy2"/>
    <dgm:cxn modelId="{A0F2C86E-9354-4BE9-ABD0-70124F71CD28}" type="presOf" srcId="{F44B374F-AA02-4B77-B01F-71823A1CF453}" destId="{C9736BD7-61EE-4593-86CF-307C2C06138B}" srcOrd="1" destOrd="0" presId="urn:microsoft.com/office/officeart/2005/8/layout/hierarchy2"/>
    <dgm:cxn modelId="{6CB7517E-F801-43E1-A280-4B2297094FAD}" type="presOf" srcId="{534CC3CC-2787-469D-B658-2F53FD81FD7F}" destId="{7548F6B4-0A71-49B4-9574-7A82B378A639}" srcOrd="1" destOrd="0" presId="urn:microsoft.com/office/officeart/2005/8/layout/hierarchy2"/>
    <dgm:cxn modelId="{7B34DCC2-6EB3-4BEC-A4F5-472DC6A62563}" type="presOf" srcId="{1D8510D0-EFBD-4F39-B350-F0DCDCD98983}" destId="{907D776C-0992-4D90-89C6-49F4B4B3D43A}" srcOrd="0" destOrd="0" presId="urn:microsoft.com/office/officeart/2005/8/layout/hierarchy2"/>
    <dgm:cxn modelId="{C94E9181-D2F0-4069-9515-14EAB561103D}" type="presOf" srcId="{07DCF78D-22F6-4142-BA4D-519C75281383}" destId="{9C81FA1A-873D-41DC-99E3-5664092512D1}" srcOrd="1" destOrd="0" presId="urn:microsoft.com/office/officeart/2005/8/layout/hierarchy2"/>
    <dgm:cxn modelId="{B442FD91-720A-4340-845D-8340D0E478A9}" srcId="{354CBDCE-F3C4-4F1D-85FB-AA76A076EFD9}" destId="{B5666ED1-8777-475E-AFF6-B9153B30AC62}" srcOrd="1" destOrd="0" parTransId="{1DD3DF62-60A8-40FF-AA63-52E60C45AF81}" sibTransId="{FF45B873-D70D-4380-9A76-AEC1C4ED7653}"/>
    <dgm:cxn modelId="{9A4F9B00-5F3B-4F1D-B495-CDCC02E14150}" srcId="{E7256E06-F046-4428-A665-650806BA867A}" destId="{10E32039-FD55-48E8-B269-68393492E8A7}" srcOrd="0" destOrd="0" parTransId="{07DCF78D-22F6-4142-BA4D-519C75281383}" sibTransId="{AD0DD99F-CF8B-48FB-94B6-D11C21E1FADA}"/>
    <dgm:cxn modelId="{3B758D1D-AF16-4750-9B64-BF7CB47C267D}" type="presOf" srcId="{341679E5-A3A3-4C76-9957-F4D39CE5926E}" destId="{8626BBA2-8B4D-4F27-9567-A7A15EB44A91}" srcOrd="0" destOrd="0" presId="urn:microsoft.com/office/officeart/2005/8/layout/hierarchy2"/>
    <dgm:cxn modelId="{2EE769D3-9552-4159-BBBF-6931F683B0C8}" type="presOf" srcId="{C2D8093F-9907-40A6-86DB-0FC8228757FE}" destId="{58D01AB7-C291-49BA-97AE-F92D829ADAA6}" srcOrd="1" destOrd="0" presId="urn:microsoft.com/office/officeart/2005/8/layout/hierarchy2"/>
    <dgm:cxn modelId="{5C2C8A74-40E5-4919-BDA3-270E70B6878F}" srcId="{354CBDCE-F3C4-4F1D-85FB-AA76A076EFD9}" destId="{E7256E06-F046-4428-A665-650806BA867A}" srcOrd="2" destOrd="0" parTransId="{534CC3CC-2787-469D-B658-2F53FD81FD7F}" sibTransId="{5F8A01CE-B4B7-4963-8C01-1E39FC431D7B}"/>
    <dgm:cxn modelId="{17AC8094-F826-4609-9680-82FA39FFAA7F}" type="presOf" srcId="{F44B374F-AA02-4B77-B01F-71823A1CF453}" destId="{64205061-1210-4F57-8469-63E1072CD66B}" srcOrd="0" destOrd="0" presId="urn:microsoft.com/office/officeart/2005/8/layout/hierarchy2"/>
    <dgm:cxn modelId="{723EC2AD-C439-48AC-AC80-82A315BF0B08}" type="presOf" srcId="{1D88344B-3E9B-4D89-9A7A-72C0C8059461}" destId="{6F2A322B-2C7D-4A16-8884-A57D35769F35}" srcOrd="0" destOrd="0" presId="urn:microsoft.com/office/officeart/2005/8/layout/hierarchy2"/>
    <dgm:cxn modelId="{0A07AE87-57C8-4562-9BB6-98FBE1801AF7}" srcId="{E7256E06-F046-4428-A665-650806BA867A}" destId="{1D8510D0-EFBD-4F39-B350-F0DCDCD98983}" srcOrd="1" destOrd="0" parTransId="{341679E5-A3A3-4C76-9957-F4D39CE5926E}" sibTransId="{B0DEEB7F-F76E-4CF8-A86E-9A8E69B5C793}"/>
    <dgm:cxn modelId="{56D698FD-F748-4A80-BAF5-FF4BEE91B9A9}" srcId="{C649E9D9-16FD-4B07-9AB3-C5C1F0080D3E}" destId="{354CBDCE-F3C4-4F1D-85FB-AA76A076EFD9}" srcOrd="0" destOrd="0" parTransId="{CD6484A3-6256-4A08-97ED-72315036E866}" sibTransId="{49348B3C-116F-49C9-BC12-A8F48A0E397A}"/>
    <dgm:cxn modelId="{30AB9D2C-96CC-42E1-AEEB-DCC43BF7435D}" srcId="{354CBDCE-F3C4-4F1D-85FB-AA76A076EFD9}" destId="{19342078-E5F8-4F54-8122-A9515506BB19}" srcOrd="0" destOrd="0" parTransId="{F44B374F-AA02-4B77-B01F-71823A1CF453}" sibTransId="{EE1E2D11-D6F1-450E-B698-DBE641EB77A9}"/>
    <dgm:cxn modelId="{5F3ADA8A-308C-48FB-9AD3-F201465464B3}" type="presOf" srcId="{C649E9D9-16FD-4B07-9AB3-C5C1F0080D3E}" destId="{7C00129A-8BBF-4482-9DFD-6DAC421D1416}" srcOrd="0" destOrd="0" presId="urn:microsoft.com/office/officeart/2005/8/layout/hierarchy2"/>
    <dgm:cxn modelId="{6C7CAF2C-ABCE-4E27-8C7D-5E3B8DBE8E86}" type="presOf" srcId="{19342078-E5F8-4F54-8122-A9515506BB19}" destId="{C3D12784-BEBA-404B-9FC2-BAACB1C9321A}" srcOrd="0" destOrd="0" presId="urn:microsoft.com/office/officeart/2005/8/layout/hierarchy2"/>
    <dgm:cxn modelId="{EEA8E877-EE36-423F-853B-E2B856A2CAE0}" type="presOf" srcId="{341679E5-A3A3-4C76-9957-F4D39CE5926E}" destId="{AAFC2446-92F6-4BC6-A304-7A1C45310041}" srcOrd="1" destOrd="0" presId="urn:microsoft.com/office/officeart/2005/8/layout/hierarchy2"/>
    <dgm:cxn modelId="{79B30B6E-9193-4E38-A5E1-69CE048AC437}" type="presOf" srcId="{1DD3DF62-60A8-40FF-AA63-52E60C45AF81}" destId="{0FE11F8D-3BDB-42ED-B19E-61314F27519B}" srcOrd="0" destOrd="0" presId="urn:microsoft.com/office/officeart/2005/8/layout/hierarchy2"/>
    <dgm:cxn modelId="{51DB989B-C481-474B-BE1B-BA32D2797531}" srcId="{E7256E06-F046-4428-A665-650806BA867A}" destId="{1D88344B-3E9B-4D89-9A7A-72C0C8059461}" srcOrd="2" destOrd="0" parTransId="{C2D8093F-9907-40A6-86DB-0FC8228757FE}" sibTransId="{05227405-04AF-4BBF-B40A-81C0A2BE80FA}"/>
    <dgm:cxn modelId="{BFB25F28-9D3B-4A2E-A210-F6E591B53F1C}" type="presOf" srcId="{1DD3DF62-60A8-40FF-AA63-52E60C45AF81}" destId="{40B1CD09-402F-446F-B2A4-460D597DBD93}" srcOrd="1" destOrd="0" presId="urn:microsoft.com/office/officeart/2005/8/layout/hierarchy2"/>
    <dgm:cxn modelId="{249A91A6-DE24-41A5-8C89-F08625B52466}" type="presParOf" srcId="{7C00129A-8BBF-4482-9DFD-6DAC421D1416}" destId="{E521E97F-1190-451F-B144-09F8FE613640}" srcOrd="0" destOrd="0" presId="urn:microsoft.com/office/officeart/2005/8/layout/hierarchy2"/>
    <dgm:cxn modelId="{D41B23F3-4A68-496A-A628-716E22FCF2A2}" type="presParOf" srcId="{E521E97F-1190-451F-B144-09F8FE613640}" destId="{3A199BDB-2112-4BB5-9ED9-89666C6FF87C}" srcOrd="0" destOrd="0" presId="urn:microsoft.com/office/officeart/2005/8/layout/hierarchy2"/>
    <dgm:cxn modelId="{F9815714-ED5A-48CB-86AC-55D5152AABE2}" type="presParOf" srcId="{E521E97F-1190-451F-B144-09F8FE613640}" destId="{93EB1909-E695-43B7-80FB-C3A9ADBE5A2B}" srcOrd="1" destOrd="0" presId="urn:microsoft.com/office/officeart/2005/8/layout/hierarchy2"/>
    <dgm:cxn modelId="{D0B2674C-A875-439E-9407-49099044FC75}" type="presParOf" srcId="{93EB1909-E695-43B7-80FB-C3A9ADBE5A2B}" destId="{64205061-1210-4F57-8469-63E1072CD66B}" srcOrd="0" destOrd="0" presId="urn:microsoft.com/office/officeart/2005/8/layout/hierarchy2"/>
    <dgm:cxn modelId="{9740D1E9-01DF-41A9-8A01-ACE7D176A552}" type="presParOf" srcId="{64205061-1210-4F57-8469-63E1072CD66B}" destId="{C9736BD7-61EE-4593-86CF-307C2C06138B}" srcOrd="0" destOrd="0" presId="urn:microsoft.com/office/officeart/2005/8/layout/hierarchy2"/>
    <dgm:cxn modelId="{3CEB1CF7-1844-4005-AC88-ABB0B3720F30}" type="presParOf" srcId="{93EB1909-E695-43B7-80FB-C3A9ADBE5A2B}" destId="{9B86BBA2-CA02-4CEB-97B1-2BBAA457D79E}" srcOrd="1" destOrd="0" presId="urn:microsoft.com/office/officeart/2005/8/layout/hierarchy2"/>
    <dgm:cxn modelId="{2E497830-C2E8-42C2-92EC-52EBCB75A562}" type="presParOf" srcId="{9B86BBA2-CA02-4CEB-97B1-2BBAA457D79E}" destId="{C3D12784-BEBA-404B-9FC2-BAACB1C9321A}" srcOrd="0" destOrd="0" presId="urn:microsoft.com/office/officeart/2005/8/layout/hierarchy2"/>
    <dgm:cxn modelId="{9C68C43D-D486-4635-A518-25DA440CB956}" type="presParOf" srcId="{9B86BBA2-CA02-4CEB-97B1-2BBAA457D79E}" destId="{4B5F0B26-4B89-4064-B261-F14E2670F251}" srcOrd="1" destOrd="0" presId="urn:microsoft.com/office/officeart/2005/8/layout/hierarchy2"/>
    <dgm:cxn modelId="{A5CCD598-27AA-430B-B107-A62AD5D14A02}" type="presParOf" srcId="{93EB1909-E695-43B7-80FB-C3A9ADBE5A2B}" destId="{0FE11F8D-3BDB-42ED-B19E-61314F27519B}" srcOrd="2" destOrd="0" presId="urn:microsoft.com/office/officeart/2005/8/layout/hierarchy2"/>
    <dgm:cxn modelId="{C93771E2-775D-4BE9-9358-C590902C62FB}" type="presParOf" srcId="{0FE11F8D-3BDB-42ED-B19E-61314F27519B}" destId="{40B1CD09-402F-446F-B2A4-460D597DBD93}" srcOrd="0" destOrd="0" presId="urn:microsoft.com/office/officeart/2005/8/layout/hierarchy2"/>
    <dgm:cxn modelId="{F2C28BFA-3618-4AB7-B705-57A34D191689}" type="presParOf" srcId="{93EB1909-E695-43B7-80FB-C3A9ADBE5A2B}" destId="{D7DE273E-8B02-4617-A321-8020050A7356}" srcOrd="3" destOrd="0" presId="urn:microsoft.com/office/officeart/2005/8/layout/hierarchy2"/>
    <dgm:cxn modelId="{68249FAB-3E07-48C7-9C36-255D2E20E0B7}" type="presParOf" srcId="{D7DE273E-8B02-4617-A321-8020050A7356}" destId="{61571EBF-CADF-444A-8C79-6D28C8500FC9}" srcOrd="0" destOrd="0" presId="urn:microsoft.com/office/officeart/2005/8/layout/hierarchy2"/>
    <dgm:cxn modelId="{09782329-4AC1-41E7-B2A0-D37C54A6E2ED}" type="presParOf" srcId="{D7DE273E-8B02-4617-A321-8020050A7356}" destId="{AEB581EA-4CBF-4820-B6EC-60131DA16611}" srcOrd="1" destOrd="0" presId="urn:microsoft.com/office/officeart/2005/8/layout/hierarchy2"/>
    <dgm:cxn modelId="{7678A32D-AB31-48DA-BC8A-29EEDC186BBA}" type="presParOf" srcId="{93EB1909-E695-43B7-80FB-C3A9ADBE5A2B}" destId="{0392A496-AEF5-4990-9807-FC361998AA32}" srcOrd="4" destOrd="0" presId="urn:microsoft.com/office/officeart/2005/8/layout/hierarchy2"/>
    <dgm:cxn modelId="{40E448B7-8754-4E13-AD8D-A47C33671E7A}" type="presParOf" srcId="{0392A496-AEF5-4990-9807-FC361998AA32}" destId="{7548F6B4-0A71-49B4-9574-7A82B378A639}" srcOrd="0" destOrd="0" presId="urn:microsoft.com/office/officeart/2005/8/layout/hierarchy2"/>
    <dgm:cxn modelId="{F8B519B4-26A9-4724-99F9-B966B417DC5B}" type="presParOf" srcId="{93EB1909-E695-43B7-80FB-C3A9ADBE5A2B}" destId="{1F81CE8D-8AF9-425C-ADB7-58886E7C9B4F}" srcOrd="5" destOrd="0" presId="urn:microsoft.com/office/officeart/2005/8/layout/hierarchy2"/>
    <dgm:cxn modelId="{3A810B28-31DB-4E2E-A066-92DCCC5CA39D}" type="presParOf" srcId="{1F81CE8D-8AF9-425C-ADB7-58886E7C9B4F}" destId="{ECC5F98D-8E29-4E49-B61B-84F429636D4A}" srcOrd="0" destOrd="0" presId="urn:microsoft.com/office/officeart/2005/8/layout/hierarchy2"/>
    <dgm:cxn modelId="{C1F20CD8-ACBC-4957-9B70-8B3648256B89}" type="presParOf" srcId="{1F81CE8D-8AF9-425C-ADB7-58886E7C9B4F}" destId="{01C92666-970E-4994-8DBB-C22B1145807F}" srcOrd="1" destOrd="0" presId="urn:microsoft.com/office/officeart/2005/8/layout/hierarchy2"/>
    <dgm:cxn modelId="{A5030CFC-A257-4B30-91F5-5144B6306741}" type="presParOf" srcId="{01C92666-970E-4994-8DBB-C22B1145807F}" destId="{004F2C1B-30E8-463C-95D7-404E7C7456A9}" srcOrd="0" destOrd="0" presId="urn:microsoft.com/office/officeart/2005/8/layout/hierarchy2"/>
    <dgm:cxn modelId="{4D0A0BFC-08F8-4A38-ADBC-23C20BF2E2EA}" type="presParOf" srcId="{004F2C1B-30E8-463C-95D7-404E7C7456A9}" destId="{9C81FA1A-873D-41DC-99E3-5664092512D1}" srcOrd="0" destOrd="0" presId="urn:microsoft.com/office/officeart/2005/8/layout/hierarchy2"/>
    <dgm:cxn modelId="{C0E4F783-8134-41C4-8706-42268FA2646E}" type="presParOf" srcId="{01C92666-970E-4994-8DBB-C22B1145807F}" destId="{32B54E88-DDDA-4586-9E7F-BAB9F685A21B}" srcOrd="1" destOrd="0" presId="urn:microsoft.com/office/officeart/2005/8/layout/hierarchy2"/>
    <dgm:cxn modelId="{1E417874-2A49-49D9-AF40-F024E2530469}" type="presParOf" srcId="{32B54E88-DDDA-4586-9E7F-BAB9F685A21B}" destId="{E2950F7F-BD30-4EE0-B7B8-01F07EE32FF1}" srcOrd="0" destOrd="0" presId="urn:microsoft.com/office/officeart/2005/8/layout/hierarchy2"/>
    <dgm:cxn modelId="{0A9843C4-B149-42E6-855F-5D7262C9FB85}" type="presParOf" srcId="{32B54E88-DDDA-4586-9E7F-BAB9F685A21B}" destId="{EF262232-7C2D-4883-AF6A-4DC6A0983EC7}" srcOrd="1" destOrd="0" presId="urn:microsoft.com/office/officeart/2005/8/layout/hierarchy2"/>
    <dgm:cxn modelId="{0BB7DDA9-D45C-4F5F-A2AB-67F2DEC5118F}" type="presParOf" srcId="{01C92666-970E-4994-8DBB-C22B1145807F}" destId="{8626BBA2-8B4D-4F27-9567-A7A15EB44A91}" srcOrd="2" destOrd="0" presId="urn:microsoft.com/office/officeart/2005/8/layout/hierarchy2"/>
    <dgm:cxn modelId="{0AF5B5A4-9C9B-454C-AC0A-B54E7F83A4EB}" type="presParOf" srcId="{8626BBA2-8B4D-4F27-9567-A7A15EB44A91}" destId="{AAFC2446-92F6-4BC6-A304-7A1C45310041}" srcOrd="0" destOrd="0" presId="urn:microsoft.com/office/officeart/2005/8/layout/hierarchy2"/>
    <dgm:cxn modelId="{09790594-079E-4E68-8131-189B9A397164}" type="presParOf" srcId="{01C92666-970E-4994-8DBB-C22B1145807F}" destId="{0F431DE5-4239-471A-A1F5-A3110ECFE0A0}" srcOrd="3" destOrd="0" presId="urn:microsoft.com/office/officeart/2005/8/layout/hierarchy2"/>
    <dgm:cxn modelId="{3009939A-DA23-4CB8-AA4E-1F23DCD0B4B3}" type="presParOf" srcId="{0F431DE5-4239-471A-A1F5-A3110ECFE0A0}" destId="{907D776C-0992-4D90-89C6-49F4B4B3D43A}" srcOrd="0" destOrd="0" presId="urn:microsoft.com/office/officeart/2005/8/layout/hierarchy2"/>
    <dgm:cxn modelId="{DCD9FB7A-957F-4F0C-822C-B2EE3DAB732F}" type="presParOf" srcId="{0F431DE5-4239-471A-A1F5-A3110ECFE0A0}" destId="{99DF0DAD-7E5E-4554-A9F3-5C2AF3C7415B}" srcOrd="1" destOrd="0" presId="urn:microsoft.com/office/officeart/2005/8/layout/hierarchy2"/>
    <dgm:cxn modelId="{720FFA1B-2C44-4E80-B7ED-F08358933161}" type="presParOf" srcId="{01C92666-970E-4994-8DBB-C22B1145807F}" destId="{1445C940-A714-4F9C-91D0-C91C7CEB48B6}" srcOrd="4" destOrd="0" presId="urn:microsoft.com/office/officeart/2005/8/layout/hierarchy2"/>
    <dgm:cxn modelId="{BBAD1BBA-C9DC-4E7D-80D3-6445E7C805B1}" type="presParOf" srcId="{1445C940-A714-4F9C-91D0-C91C7CEB48B6}" destId="{58D01AB7-C291-49BA-97AE-F92D829ADAA6}" srcOrd="0" destOrd="0" presId="urn:microsoft.com/office/officeart/2005/8/layout/hierarchy2"/>
    <dgm:cxn modelId="{EBC43244-8123-4297-BAB2-46E4C301B99A}" type="presParOf" srcId="{01C92666-970E-4994-8DBB-C22B1145807F}" destId="{8EDE609D-DC40-4EA1-9B2C-F14A4FAA1FA9}" srcOrd="5" destOrd="0" presId="urn:microsoft.com/office/officeart/2005/8/layout/hierarchy2"/>
    <dgm:cxn modelId="{4E0D96F5-9746-4057-A279-FF19B49C46BA}" type="presParOf" srcId="{8EDE609D-DC40-4EA1-9B2C-F14A4FAA1FA9}" destId="{6F2A322B-2C7D-4A16-8884-A57D35769F35}" srcOrd="0" destOrd="0" presId="urn:microsoft.com/office/officeart/2005/8/layout/hierarchy2"/>
    <dgm:cxn modelId="{31B5756E-42C8-49E3-9551-F262C98B9BF1}" type="presParOf" srcId="{8EDE609D-DC40-4EA1-9B2C-F14A4FAA1FA9}" destId="{2C8EA9C5-308B-4EC3-9B6E-B0D53B878311}"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3B81EA-1F4C-4DF0-A924-D2A550C2D363}" type="datetimeFigureOut">
              <a:rPr lang="ar-SA" smtClean="0"/>
              <a:pPr/>
              <a:t>21/03/1440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663A896-0B72-4F01-8D61-D45D139411D1}"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2" name="عنصر نائب للتذييل 1"/>
          <p:cNvSpPr>
            <a:spLocks noGrp="1"/>
          </p:cNvSpPr>
          <p:nvPr>
            <p:ph type="ftr" sz="quarter" idx="11"/>
          </p:nvPr>
        </p:nvSpPr>
        <p:spPr/>
        <p:txBody>
          <a:bodyPr/>
          <a:lstStyle/>
          <a:p>
            <a:endParaRPr lang="ar-SA"/>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A6FC6168-9493-494B-8D33-4634E84CE942}"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6FC6168-9493-494B-8D33-4634E84CE94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6FC6168-9493-494B-8D33-4634E84CE942}"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981200"/>
            <a:ext cx="8229600" cy="4114800"/>
          </a:xfrm>
        </p:spPr>
        <p:txBody>
          <a:bodyPr/>
          <a:lstStyle/>
          <a:p>
            <a:endParaRPr lang="ar-SA"/>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1F6DA0B-A70D-49DC-BB42-754FA9D7ABA7}" type="slidenum">
              <a:rPr lang="ar-SA"/>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A6FC6168-9493-494B-8D33-4634E84CE942}"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11" name="عنصر نائب للتذييل 10"/>
          <p:cNvSpPr>
            <a:spLocks noGrp="1"/>
          </p:cNvSpPr>
          <p:nvPr>
            <p:ph type="ftr" sz="quarter" idx="11"/>
          </p:nvPr>
        </p:nvSpPr>
        <p:spPr/>
        <p:txBody>
          <a:bodyPr/>
          <a:lstStyle/>
          <a:p>
            <a:endParaRPr lang="ar-SA"/>
          </a:p>
        </p:txBody>
      </p:sp>
      <p:sp>
        <p:nvSpPr>
          <p:cNvPr id="16" name="عنصر نائب لرقم الشريحة 15"/>
          <p:cNvSpPr>
            <a:spLocks noGrp="1"/>
          </p:cNvSpPr>
          <p:nvPr>
            <p:ph type="sldNum" sz="quarter" idx="12"/>
          </p:nvPr>
        </p:nvSpPr>
        <p:spPr/>
        <p:txBody>
          <a:bodyPr/>
          <a:lstStyle/>
          <a:p>
            <a:fld id="{A6FC6168-9493-494B-8D33-4634E84CE942}" type="slidenum">
              <a:rPr lang="ar-SA" smtClean="0"/>
              <a:pPr/>
              <a:t>‹#›</a:t>
            </a:fld>
            <a:endParaRPr lang="ar-SA"/>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10" name="عنصر نائب للتذييل 9"/>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A6FC6168-9493-494B-8D33-4634E84CE942}"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229600" y="6477000"/>
            <a:ext cx="762000" cy="246888"/>
          </a:xfrm>
        </p:spPr>
        <p:txBody>
          <a:bodyPr/>
          <a:lstStyle/>
          <a:p>
            <a:fld id="{A6FC6168-9493-494B-8D33-4634E84CE942}" type="slidenum">
              <a:rPr lang="ar-SA" smtClean="0"/>
              <a:pPr/>
              <a:t>‹#›</a:t>
            </a:fld>
            <a:endParaRPr lang="ar-SA"/>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21" name="عنصر نائب للتذييل 20"/>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6FC6168-9493-494B-8D33-4634E84CE94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24" name="عنصر نائب للتذييل 23"/>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6FC6168-9493-494B-8D33-4634E84CE94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29" name="عنصر نائب للتذييل 28"/>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6FC6168-9493-494B-8D33-4634E84CE94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7D037126-29A9-4E3E-9315-5ED4A71A4752}" type="datetimeFigureOut">
              <a:rPr lang="ar-SA" smtClean="0"/>
              <a:pPr/>
              <a:t>21/03/1440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31" name="عنصر نائب لرقم الشريحة 30"/>
          <p:cNvSpPr>
            <a:spLocks noGrp="1"/>
          </p:cNvSpPr>
          <p:nvPr>
            <p:ph type="sldNum" sz="quarter" idx="12"/>
          </p:nvPr>
        </p:nvSpPr>
        <p:spPr/>
        <p:txBody>
          <a:bodyPr/>
          <a:lstStyle/>
          <a:p>
            <a:fld id="{A6FC6168-9493-494B-8D33-4634E84CE942}" type="slidenum">
              <a:rPr lang="ar-SA" smtClean="0"/>
              <a:pPr/>
              <a:t>‹#›</a:t>
            </a:fld>
            <a:endParaRPr lang="ar-SA"/>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D037126-29A9-4E3E-9315-5ED4A71A4752}" type="datetimeFigureOut">
              <a:rPr lang="ar-SA" smtClean="0"/>
              <a:pPr/>
              <a:t>21/03/1440</a:t>
            </a:fld>
            <a:endParaRPr lang="ar-SA"/>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6FC6168-9493-494B-8D33-4634E84CE942}" type="slidenum">
              <a:rPr lang="ar-SA" smtClean="0"/>
              <a:pPr/>
              <a:t>‹#›</a:t>
            </a:fld>
            <a:endParaRPr lang="ar-SA"/>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extbook.s-anand.net/wp-content/uploads/2011/09/fig12_1.pn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textbook.s-anand.net/wp-content/uploads/2011/09/fig12_2.pn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5786" y="4143380"/>
            <a:ext cx="7316018" cy="1928826"/>
          </a:xfrm>
        </p:spPr>
        <p:txBody>
          <a:bodyPr>
            <a:noAutofit/>
            <a:scene3d>
              <a:camera prst="orthographicFront"/>
              <a:lightRig rig="soft" dir="t">
                <a:rot lat="0" lon="0" rev="10800000"/>
              </a:lightRig>
            </a:scene3d>
            <a:sp3d>
              <a:bevelT w="27940" h="12700"/>
              <a:contourClr>
                <a:srgbClr val="DDDDDD"/>
              </a:contourClr>
            </a:sp3d>
          </a:bodyPr>
          <a:lstStyle/>
          <a:p>
            <a:r>
              <a:rPr lang="ar-SA" b="1" spc="150" dirty="0" smtClean="0">
                <a:ln w="11430"/>
                <a:solidFill>
                  <a:srgbClr val="FFFF00"/>
                </a:solidFill>
                <a:effectLst>
                  <a:outerShdw blurRad="25400" algn="tl" rotWithShape="0">
                    <a:srgbClr val="000000">
                      <a:alpha val="43000"/>
                    </a:srgbClr>
                  </a:outerShdw>
                </a:effectLst>
              </a:rPr>
              <a:t/>
            </a:r>
            <a:br>
              <a:rPr lang="ar-SA" b="1" spc="150" dirty="0" smtClean="0">
                <a:ln w="11430"/>
                <a:solidFill>
                  <a:srgbClr val="FFFF00"/>
                </a:solidFill>
                <a:effectLst>
                  <a:outerShdw blurRad="25400" algn="tl" rotWithShape="0">
                    <a:srgbClr val="000000">
                      <a:alpha val="43000"/>
                    </a:srgbClr>
                  </a:outerShdw>
                </a:effectLst>
              </a:rPr>
            </a:br>
            <a:r>
              <a:rPr lang="ar-SA" b="1" spc="150" dirty="0" smtClean="0">
                <a:ln w="11430"/>
                <a:solidFill>
                  <a:srgbClr val="FFFF00"/>
                </a:solidFill>
                <a:effectLst>
                  <a:outerShdw blurRad="25400" algn="tl" rotWithShape="0">
                    <a:srgbClr val="000000">
                      <a:alpha val="43000"/>
                    </a:srgbClr>
                  </a:outerShdw>
                </a:effectLst>
              </a:rPr>
              <a:t>1 – البنية التشريحية للجذر</a:t>
            </a:r>
            <a:br>
              <a:rPr lang="ar-SA" b="1" spc="150" dirty="0" smtClean="0">
                <a:ln w="11430"/>
                <a:solidFill>
                  <a:srgbClr val="FFFF00"/>
                </a:solidFill>
                <a:effectLst>
                  <a:outerShdw blurRad="25400" algn="tl" rotWithShape="0">
                    <a:srgbClr val="000000">
                      <a:alpha val="43000"/>
                    </a:srgbClr>
                  </a:outerShdw>
                </a:effectLst>
              </a:rPr>
            </a:br>
            <a:endParaRPr lang="ar-SA" b="1" spc="150" dirty="0">
              <a:ln w="11430"/>
              <a:solidFill>
                <a:srgbClr val="FFFF00"/>
              </a:solidFill>
              <a:effectLst>
                <a:outerShdw blurRad="25400" algn="tl" rotWithShape="0">
                  <a:srgbClr val="000000">
                    <a:alpha val="43000"/>
                  </a:srgbClr>
                </a:outerShdw>
              </a:effectLst>
            </a:endParaRPr>
          </a:p>
        </p:txBody>
      </p:sp>
      <p:sp>
        <p:nvSpPr>
          <p:cNvPr id="4" name="Rectangle 3"/>
          <p:cNvSpPr/>
          <p:nvPr/>
        </p:nvSpPr>
        <p:spPr>
          <a:xfrm>
            <a:off x="1428728" y="2786058"/>
            <a:ext cx="6572296" cy="769441"/>
          </a:xfrm>
          <a:prstGeom prst="rect">
            <a:avLst/>
          </a:prstGeom>
        </p:spPr>
        <p:txBody>
          <a:bodyPr wrap="square">
            <a:spAutoFit/>
          </a:bodyPr>
          <a:lstStyle/>
          <a:p>
            <a:r>
              <a:rPr lang="ar-IQ"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Times New Roman"/>
              </a:rPr>
              <a:t>التركيب </a:t>
            </a:r>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Times New Roman"/>
              </a:rPr>
              <a:t>التشريحي </a:t>
            </a:r>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cs typeface="Times New Roman"/>
              </a:rPr>
              <a:t>لأعضاء النبات</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err="1" smtClean="0">
                <a:solidFill>
                  <a:srgbClr val="0070C0"/>
                </a:solidFill>
              </a:rPr>
              <a:t>الب</a:t>
            </a:r>
            <a:r>
              <a:rPr lang="ar-IQ" sz="2800" b="1" dirty="0" smtClean="0">
                <a:solidFill>
                  <a:srgbClr val="0070C0"/>
                </a:solidFill>
              </a:rPr>
              <a:t>تركيب</a:t>
            </a:r>
            <a:r>
              <a:rPr lang="ar-SA" sz="2800" b="1" dirty="0" smtClean="0">
                <a:solidFill>
                  <a:srgbClr val="0070C0"/>
                </a:solidFill>
              </a:rPr>
              <a:t>التشريحي</a:t>
            </a:r>
            <a:r>
              <a:rPr lang="ar-IQ" sz="2800" b="1" dirty="0" smtClean="0">
                <a:solidFill>
                  <a:srgbClr val="0070C0"/>
                </a:solidFill>
              </a:rPr>
              <a:t> </a:t>
            </a:r>
            <a:r>
              <a:rPr lang="ar-SA" sz="2800" b="1" dirty="0" smtClean="0">
                <a:solidFill>
                  <a:srgbClr val="0070C0"/>
                </a:solidFill>
              </a:rPr>
              <a:t>للجذر</a:t>
            </a:r>
            <a:endParaRPr lang="ar-SA" sz="2800" dirty="0" smtClean="0">
              <a:solidFill>
                <a:srgbClr val="0070C0"/>
              </a:solidFill>
            </a:endParaRPr>
          </a:p>
        </p:txBody>
      </p:sp>
      <p:sp>
        <p:nvSpPr>
          <p:cNvPr id="12" name="Rectangle 11"/>
          <p:cNvSpPr/>
          <p:nvPr/>
        </p:nvSpPr>
        <p:spPr>
          <a:xfrm>
            <a:off x="3071802" y="428604"/>
            <a:ext cx="3243196" cy="584775"/>
          </a:xfrm>
          <a:prstGeom prst="rect">
            <a:avLst/>
          </a:prstGeom>
        </p:spPr>
        <p:txBody>
          <a:bodyPr wrap="none">
            <a:spAutoFit/>
          </a:bodyPr>
          <a:lstStyle/>
          <a:p>
            <a:pPr algn="just"/>
            <a:r>
              <a:rPr lang="ar-SA" sz="3200" b="1" dirty="0" smtClean="0">
                <a:solidFill>
                  <a:schemeClr val="bg1"/>
                </a:solidFill>
              </a:rPr>
              <a:t>3– الاسطوانة الوعائية</a:t>
            </a:r>
          </a:p>
        </p:txBody>
      </p:sp>
      <p:sp>
        <p:nvSpPr>
          <p:cNvPr id="7" name="Rectangle 6"/>
          <p:cNvSpPr/>
          <p:nvPr/>
        </p:nvSpPr>
        <p:spPr>
          <a:xfrm>
            <a:off x="571472" y="1643050"/>
            <a:ext cx="7929618" cy="2554545"/>
          </a:xfrm>
          <a:prstGeom prst="rect">
            <a:avLst/>
          </a:prstGeom>
        </p:spPr>
        <p:txBody>
          <a:bodyPr wrap="square">
            <a:spAutoFit/>
          </a:bodyPr>
          <a:lstStyle/>
          <a:p>
            <a:pPr algn="just">
              <a:spcBef>
                <a:spcPts val="600"/>
              </a:spcBef>
              <a:spcAft>
                <a:spcPts val="600"/>
              </a:spcAft>
            </a:pPr>
            <a:r>
              <a:rPr lang="ar-SA" sz="2800" b="1" dirty="0" smtClean="0">
                <a:solidFill>
                  <a:srgbClr val="00B050"/>
                </a:solidFill>
              </a:rPr>
              <a:t>ج– النخاع:</a:t>
            </a:r>
          </a:p>
          <a:p>
            <a:pPr algn="ctr">
              <a:spcBef>
                <a:spcPts val="600"/>
              </a:spcBef>
              <a:spcAft>
                <a:spcPts val="600"/>
              </a:spcAft>
            </a:pPr>
            <a:r>
              <a:rPr lang="ar-SA" sz="2800" b="1" dirty="0" smtClean="0">
                <a:solidFill>
                  <a:srgbClr val="0070C0"/>
                </a:solidFill>
              </a:rPr>
              <a:t>        يتكون النخاع من </a:t>
            </a:r>
            <a:r>
              <a:rPr lang="ar-SA" sz="2800" b="1" dirty="0" smtClean="0">
                <a:solidFill>
                  <a:srgbClr val="FF0000"/>
                </a:solidFill>
              </a:rPr>
              <a:t>خلايا برانشيمية </a:t>
            </a:r>
            <a:r>
              <a:rPr lang="ar-SA" sz="2800" b="1" dirty="0" smtClean="0">
                <a:solidFill>
                  <a:srgbClr val="0070C0"/>
                </a:solidFill>
              </a:rPr>
              <a:t>تشغل مركز القطاع تظهر عادة في جذور نباتات الفلقة الواحدة لتباعد أذرع الخشب ، </a:t>
            </a:r>
            <a:endParaRPr lang="ar-EG" sz="2800" b="1" dirty="0" smtClean="0">
              <a:solidFill>
                <a:srgbClr val="0070C0"/>
              </a:solidFill>
            </a:endParaRPr>
          </a:p>
          <a:p>
            <a:pPr algn="ctr">
              <a:spcBef>
                <a:spcPts val="600"/>
              </a:spcBef>
              <a:spcAft>
                <a:spcPts val="600"/>
              </a:spcAft>
            </a:pPr>
            <a:r>
              <a:rPr lang="ar-SA" sz="2800" b="1" dirty="0" smtClean="0">
                <a:solidFill>
                  <a:srgbClr val="0070C0"/>
                </a:solidFill>
              </a:rPr>
              <a:t>بينما يلتقي الخشب التالي لجميع الحزم ويلتحم في مركز الجذر فلا يترك مكانا للنخاع في جذور ذات الفلقتين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graphicFrame>
        <p:nvGraphicFramePr>
          <p:cNvPr id="5" name="Table 4"/>
          <p:cNvGraphicFramePr>
            <a:graphicFrameLocks noGrp="1"/>
          </p:cNvGraphicFramePr>
          <p:nvPr/>
        </p:nvGraphicFramePr>
        <p:xfrm>
          <a:off x="642910" y="2285992"/>
          <a:ext cx="7858179" cy="4677741"/>
        </p:xfrm>
        <a:graphic>
          <a:graphicData uri="http://schemas.openxmlformats.org/drawingml/2006/table">
            <a:tbl>
              <a:tblPr firstRow="1" bandRow="1">
                <a:tableStyleId>{21E4AEA4-8DFA-4A89-87EB-49C32662AFE0}</a:tableStyleId>
              </a:tblPr>
              <a:tblGrid>
                <a:gridCol w="2500330"/>
                <a:gridCol w="2738456"/>
                <a:gridCol w="2619393"/>
              </a:tblGrid>
              <a:tr h="614367">
                <a:tc>
                  <a:txBody>
                    <a:bodyPr/>
                    <a:lstStyle/>
                    <a:p>
                      <a:pPr algn="ctr"/>
                      <a:r>
                        <a:rPr lang="ar-EG" sz="2400" b="1" dirty="0" smtClean="0">
                          <a:solidFill>
                            <a:schemeClr val="bg1"/>
                          </a:solidFill>
                        </a:rPr>
                        <a:t>جذر فلقة واحدة</a:t>
                      </a:r>
                      <a:endParaRPr lang="en-US" sz="2400" b="1" dirty="0">
                        <a:solidFill>
                          <a:schemeClr val="bg1"/>
                        </a:solidFill>
                      </a:endParaRPr>
                    </a:p>
                  </a:txBody>
                  <a:tcPr/>
                </a:tc>
                <a:tc>
                  <a:txBody>
                    <a:bodyPr/>
                    <a:lstStyle/>
                    <a:p>
                      <a:pPr algn="ctr"/>
                      <a:r>
                        <a:rPr lang="ar-EG" sz="2400" b="1" dirty="0" smtClean="0">
                          <a:solidFill>
                            <a:schemeClr val="bg1"/>
                          </a:solidFill>
                        </a:rPr>
                        <a:t>جذر قلفتين</a:t>
                      </a:r>
                      <a:endParaRPr lang="en-US" sz="2400" b="1" dirty="0">
                        <a:solidFill>
                          <a:schemeClr val="bg1"/>
                        </a:solidFill>
                      </a:endParaRPr>
                    </a:p>
                  </a:txBody>
                  <a:tcPr/>
                </a:tc>
                <a:tc>
                  <a:txBody>
                    <a:bodyPr/>
                    <a:lstStyle/>
                    <a:p>
                      <a:pPr algn="ctr"/>
                      <a:r>
                        <a:rPr lang="ar-EG" sz="2400" b="1" dirty="0" smtClean="0">
                          <a:solidFill>
                            <a:schemeClr val="bg1"/>
                          </a:solidFill>
                        </a:rPr>
                        <a:t>أوجة</a:t>
                      </a:r>
                      <a:r>
                        <a:rPr lang="ar-EG" sz="2400" b="1" baseline="0" dirty="0" smtClean="0">
                          <a:solidFill>
                            <a:schemeClr val="bg1"/>
                          </a:solidFill>
                        </a:rPr>
                        <a:t> المقارنة</a:t>
                      </a:r>
                      <a:endParaRPr lang="en-US" sz="2400" b="1" dirty="0">
                        <a:solidFill>
                          <a:schemeClr val="bg1"/>
                        </a:solidFill>
                      </a:endParaRPr>
                    </a:p>
                  </a:txBody>
                  <a:tcPr/>
                </a:tc>
              </a:tr>
              <a:tr h="614367">
                <a:tc>
                  <a:txBody>
                    <a:bodyPr/>
                    <a:lstStyle/>
                    <a:p>
                      <a:pPr algn="ctr"/>
                      <a:r>
                        <a:rPr lang="ar-EG" sz="2400" b="1" dirty="0" smtClean="0">
                          <a:solidFill>
                            <a:srgbClr val="0070C0"/>
                          </a:solidFill>
                        </a:rPr>
                        <a:t>ضيقة</a:t>
                      </a:r>
                      <a:endParaRPr lang="en-US" sz="2400" b="1" dirty="0">
                        <a:solidFill>
                          <a:srgbClr val="0070C0"/>
                        </a:solidFill>
                      </a:endParaRPr>
                    </a:p>
                  </a:txBody>
                  <a:tcPr/>
                </a:tc>
                <a:tc>
                  <a:txBody>
                    <a:bodyPr/>
                    <a:lstStyle/>
                    <a:p>
                      <a:pPr algn="ctr"/>
                      <a:r>
                        <a:rPr lang="ar-EG" sz="2400" b="1" dirty="0" smtClean="0">
                          <a:solidFill>
                            <a:srgbClr val="0070C0"/>
                          </a:solidFill>
                        </a:rPr>
                        <a:t>عريضة</a:t>
                      </a:r>
                      <a:endParaRPr lang="en-US" sz="2400" b="1" dirty="0">
                        <a:solidFill>
                          <a:srgbClr val="0070C0"/>
                        </a:solidFill>
                      </a:endParaRPr>
                    </a:p>
                  </a:txBody>
                  <a:tcPr/>
                </a:tc>
                <a:tc>
                  <a:txBody>
                    <a:bodyPr/>
                    <a:lstStyle/>
                    <a:p>
                      <a:pPr algn="ctr"/>
                      <a:r>
                        <a:rPr lang="ar-EG" sz="2400" b="1" dirty="0" smtClean="0">
                          <a:solidFill>
                            <a:schemeClr val="tx1"/>
                          </a:solidFill>
                        </a:rPr>
                        <a:t>القشرة</a:t>
                      </a:r>
                      <a:endParaRPr lang="en-US" sz="2400" b="1" dirty="0">
                        <a:solidFill>
                          <a:schemeClr val="tx1"/>
                        </a:solidFill>
                      </a:endParaRPr>
                    </a:p>
                  </a:txBody>
                  <a:tcPr/>
                </a:tc>
              </a:tr>
              <a:tr h="614367">
                <a:tc>
                  <a:txBody>
                    <a:bodyPr/>
                    <a:lstStyle/>
                    <a:p>
                      <a:pPr algn="ctr"/>
                      <a:r>
                        <a:rPr lang="ar-SA" sz="2400" b="1" dirty="0" smtClean="0">
                          <a:solidFill>
                            <a:srgbClr val="0070C0"/>
                          </a:solidFill>
                        </a:rPr>
                        <a:t>عديدة ( أكثر من 8 )</a:t>
                      </a:r>
                      <a:endParaRPr lang="en-US" sz="2400" b="1" dirty="0">
                        <a:solidFill>
                          <a:srgbClr val="0070C0"/>
                        </a:solidFill>
                      </a:endParaRPr>
                    </a:p>
                  </a:txBody>
                  <a:tcPr/>
                </a:tc>
                <a:tc>
                  <a:txBody>
                    <a:bodyPr/>
                    <a:lstStyle/>
                    <a:p>
                      <a:pPr algn="ctr"/>
                      <a:r>
                        <a:rPr lang="ar-SA" sz="2400" b="1" dirty="0" smtClean="0">
                          <a:solidFill>
                            <a:srgbClr val="0070C0"/>
                          </a:solidFill>
                        </a:rPr>
                        <a:t>محدودة العدد من ( 2-8)</a:t>
                      </a:r>
                      <a:endParaRPr lang="en-US" sz="2400" b="1" dirty="0">
                        <a:solidFill>
                          <a:srgbClr val="0070C0"/>
                        </a:solidFill>
                      </a:endParaRPr>
                    </a:p>
                  </a:txBody>
                  <a:tcPr/>
                </a:tc>
                <a:tc>
                  <a:txBody>
                    <a:bodyPr/>
                    <a:lstStyle/>
                    <a:p>
                      <a:pPr algn="ctr"/>
                      <a:r>
                        <a:rPr lang="ar-EG" sz="2400" b="1" dirty="0" smtClean="0">
                          <a:solidFill>
                            <a:schemeClr val="tx1"/>
                          </a:solidFill>
                        </a:rPr>
                        <a:t>عدد الحزم الوعائية</a:t>
                      </a:r>
                      <a:endParaRPr lang="en-US" sz="2400" b="1" dirty="0">
                        <a:solidFill>
                          <a:schemeClr val="tx1"/>
                        </a:solidFill>
                      </a:endParaRPr>
                    </a:p>
                  </a:txBody>
                  <a:tcPr/>
                </a:tc>
              </a:tr>
              <a:tr h="614367">
                <a:tc>
                  <a:txBody>
                    <a:bodyPr/>
                    <a:lstStyle/>
                    <a:p>
                      <a:pPr algn="ctr"/>
                      <a:r>
                        <a:rPr lang="ar-EG" sz="2400" b="1" dirty="0" smtClean="0">
                          <a:solidFill>
                            <a:srgbClr val="0070C0"/>
                          </a:solidFill>
                        </a:rPr>
                        <a:t>قليل</a:t>
                      </a:r>
                      <a:endParaRPr lang="en-US" sz="2400" b="1" dirty="0">
                        <a:solidFill>
                          <a:srgbClr val="0070C0"/>
                        </a:solidFill>
                      </a:endParaRPr>
                    </a:p>
                  </a:txBody>
                  <a:tcPr/>
                </a:tc>
                <a:tc>
                  <a:txBody>
                    <a:bodyPr/>
                    <a:lstStyle/>
                    <a:p>
                      <a:pPr algn="ctr"/>
                      <a:r>
                        <a:rPr lang="ar-EG" sz="2400" b="1" dirty="0" smtClean="0">
                          <a:solidFill>
                            <a:srgbClr val="0070C0"/>
                          </a:solidFill>
                        </a:rPr>
                        <a:t>كبير</a:t>
                      </a:r>
                      <a:endParaRPr lang="en-US" sz="2400" b="1" dirty="0">
                        <a:solidFill>
                          <a:srgbClr val="0070C0"/>
                        </a:solidFill>
                      </a:endParaRPr>
                    </a:p>
                  </a:txBody>
                  <a:tcPr/>
                </a:tc>
                <a:tc>
                  <a:txBody>
                    <a:bodyPr/>
                    <a:lstStyle/>
                    <a:p>
                      <a:pPr algn="ctr"/>
                      <a:r>
                        <a:rPr lang="ar-EG" sz="2400" b="1" dirty="0" smtClean="0">
                          <a:solidFill>
                            <a:schemeClr val="tx1"/>
                          </a:solidFill>
                        </a:rPr>
                        <a:t>عدد الأوعية</a:t>
                      </a:r>
                      <a:r>
                        <a:rPr lang="ar-EG" sz="2400" b="1" baseline="0" dirty="0" smtClean="0">
                          <a:solidFill>
                            <a:schemeClr val="tx1"/>
                          </a:solidFill>
                        </a:rPr>
                        <a:t> الخشبية</a:t>
                      </a:r>
                      <a:endParaRPr lang="en-US" sz="2400" b="1" dirty="0">
                        <a:solidFill>
                          <a:schemeClr val="tx1"/>
                        </a:solidFill>
                      </a:endParaRPr>
                    </a:p>
                  </a:txBody>
                  <a:tcPr/>
                </a:tc>
              </a:tr>
              <a:tr h="614367">
                <a:tc>
                  <a:txBody>
                    <a:bodyPr/>
                    <a:lstStyle/>
                    <a:p>
                      <a:pPr algn="ctr"/>
                      <a:r>
                        <a:rPr lang="ar-EG" sz="2400" b="1" dirty="0" smtClean="0">
                          <a:solidFill>
                            <a:srgbClr val="0070C0"/>
                          </a:solidFill>
                        </a:rPr>
                        <a:t>متسع</a:t>
                      </a:r>
                      <a:endParaRPr lang="en-US" sz="2400" b="1" dirty="0">
                        <a:solidFill>
                          <a:srgbClr val="0070C0"/>
                        </a:solidFill>
                      </a:endParaRPr>
                    </a:p>
                  </a:txBody>
                  <a:tcPr/>
                </a:tc>
                <a:tc>
                  <a:txBody>
                    <a:bodyPr/>
                    <a:lstStyle/>
                    <a:p>
                      <a:pPr algn="ctr"/>
                      <a:r>
                        <a:rPr lang="ar-EG" sz="2400" b="1" dirty="0" smtClean="0">
                          <a:solidFill>
                            <a:srgbClr val="0070C0"/>
                          </a:solidFill>
                        </a:rPr>
                        <a:t>ضيق</a:t>
                      </a:r>
                      <a:endParaRPr lang="en-US" sz="2400" b="1" dirty="0">
                        <a:solidFill>
                          <a:srgbClr val="0070C0"/>
                        </a:solidFill>
                      </a:endParaRPr>
                    </a:p>
                  </a:txBody>
                  <a:tcPr/>
                </a:tc>
                <a:tc>
                  <a:txBody>
                    <a:bodyPr/>
                    <a:lstStyle/>
                    <a:p>
                      <a:pPr algn="ctr"/>
                      <a:r>
                        <a:rPr lang="ar-EG" sz="2400" b="1" dirty="0" smtClean="0">
                          <a:solidFill>
                            <a:schemeClr val="tx1"/>
                          </a:solidFill>
                        </a:rPr>
                        <a:t>النخاع</a:t>
                      </a:r>
                      <a:endParaRPr lang="en-US" sz="2400" b="1" dirty="0">
                        <a:solidFill>
                          <a:schemeClr val="tx1"/>
                        </a:solidFill>
                      </a:endParaRPr>
                    </a:p>
                  </a:txBody>
                  <a:tcPr/>
                </a:tc>
              </a:tr>
              <a:tr h="614367">
                <a:tc>
                  <a:txBody>
                    <a:bodyPr/>
                    <a:lstStyle/>
                    <a:p>
                      <a:pPr algn="ctr"/>
                      <a:r>
                        <a:rPr lang="ar-EG" sz="2400" b="1" dirty="0" smtClean="0">
                          <a:solidFill>
                            <a:srgbClr val="0070C0"/>
                          </a:solidFill>
                        </a:rPr>
                        <a:t>لا يحدث</a:t>
                      </a:r>
                      <a:r>
                        <a:rPr lang="ar-EG" sz="2400" b="1" baseline="0" dirty="0" smtClean="0">
                          <a:solidFill>
                            <a:srgbClr val="0070C0"/>
                          </a:solidFill>
                        </a:rPr>
                        <a:t> </a:t>
                      </a:r>
                      <a:r>
                        <a:rPr lang="ar-EG" sz="2400" b="1" dirty="0" smtClean="0">
                          <a:solidFill>
                            <a:srgbClr val="0070C0"/>
                          </a:solidFill>
                        </a:rPr>
                        <a:t>لعدم وجود كامبيوم</a:t>
                      </a:r>
                      <a:r>
                        <a:rPr lang="ar-EG" sz="2400" b="1" baseline="0" dirty="0" smtClean="0">
                          <a:solidFill>
                            <a:srgbClr val="0070C0"/>
                          </a:solidFill>
                        </a:rPr>
                        <a:t> وعائي</a:t>
                      </a:r>
                      <a:endParaRPr lang="en-US" sz="2400" b="1" dirty="0">
                        <a:solidFill>
                          <a:srgbClr val="0070C0"/>
                        </a:solidFill>
                      </a:endParaRPr>
                    </a:p>
                  </a:txBody>
                  <a:tcPr/>
                </a:tc>
                <a:tc>
                  <a:txBody>
                    <a:bodyPr/>
                    <a:lstStyle/>
                    <a:p>
                      <a:pPr algn="ctr"/>
                      <a:r>
                        <a:rPr lang="ar-EG" sz="2400" b="1" dirty="0" smtClean="0">
                          <a:solidFill>
                            <a:srgbClr val="0070C0"/>
                          </a:solidFill>
                        </a:rPr>
                        <a:t>يحدث بسبب وجود</a:t>
                      </a:r>
                      <a:r>
                        <a:rPr lang="ar-EG" sz="2400" b="1" baseline="0" dirty="0" smtClean="0">
                          <a:solidFill>
                            <a:srgbClr val="0070C0"/>
                          </a:solidFill>
                        </a:rPr>
                        <a:t> </a:t>
                      </a:r>
                      <a:r>
                        <a:rPr lang="ar-EG" sz="2400" b="1" dirty="0" smtClean="0">
                          <a:solidFill>
                            <a:srgbClr val="0070C0"/>
                          </a:solidFill>
                        </a:rPr>
                        <a:t>الكامبيوم</a:t>
                      </a:r>
                      <a:r>
                        <a:rPr lang="ar-EG" sz="2400" b="1" baseline="0" dirty="0" smtClean="0">
                          <a:solidFill>
                            <a:srgbClr val="0070C0"/>
                          </a:solidFill>
                        </a:rPr>
                        <a:t> الوعائي</a:t>
                      </a:r>
                      <a:endParaRPr lang="en-US" sz="2400" b="1" dirty="0">
                        <a:solidFill>
                          <a:srgbClr val="0070C0"/>
                        </a:solidFill>
                      </a:endParaRPr>
                    </a:p>
                  </a:txBody>
                  <a:tcPr/>
                </a:tc>
                <a:tc>
                  <a:txBody>
                    <a:bodyPr/>
                    <a:lstStyle/>
                    <a:p>
                      <a:pPr algn="ctr"/>
                      <a:r>
                        <a:rPr lang="ar-EG" sz="2400" b="1" dirty="0" smtClean="0">
                          <a:solidFill>
                            <a:schemeClr val="tx1"/>
                          </a:solidFill>
                        </a:rPr>
                        <a:t>التغلظ الثانوي</a:t>
                      </a:r>
                      <a:endParaRPr lang="en-US" sz="2400" b="1" dirty="0">
                        <a:solidFill>
                          <a:schemeClr val="tx1"/>
                        </a:solidFill>
                      </a:endParaRPr>
                    </a:p>
                  </a:txBody>
                  <a:tcPr/>
                </a:tc>
              </a:tr>
            </a:tbl>
          </a:graphicData>
        </a:graphic>
      </p:graphicFrame>
      <p:sp>
        <p:nvSpPr>
          <p:cNvPr id="6" name="Content Placeholder 2"/>
          <p:cNvSpPr>
            <a:spLocks noGrp="1"/>
          </p:cNvSpPr>
          <p:nvPr>
            <p:ph idx="1"/>
          </p:nvPr>
        </p:nvSpPr>
        <p:spPr>
          <a:xfrm>
            <a:off x="357158" y="1428736"/>
            <a:ext cx="8229600" cy="685792"/>
          </a:xfrm>
        </p:spPr>
        <p:txBody>
          <a:bodyPr>
            <a:normAutofit/>
          </a:bodyPr>
          <a:lstStyle/>
          <a:p>
            <a:pPr algn="ctr"/>
            <a:r>
              <a:rPr lang="ar-SA" sz="2800" b="1" dirty="0" smtClean="0">
                <a:solidFill>
                  <a:srgbClr val="00B050"/>
                </a:solidFill>
              </a:rPr>
              <a:t>مقارنة بين جذر فلقتين وجذر فلقة واحدة</a:t>
            </a:r>
            <a:endParaRPr lang="ar-SA" sz="2800" dirty="0" smtClean="0">
              <a:solidFill>
                <a:srgbClr val="00B050"/>
              </a:solidFill>
            </a:endParaRPr>
          </a:p>
        </p:txBody>
      </p:sp>
      <p:sp>
        <p:nvSpPr>
          <p:cNvPr id="7" name="Rectangle 6"/>
          <p:cNvSpPr/>
          <p:nvPr/>
        </p:nvSpPr>
        <p:spPr>
          <a:xfrm>
            <a:off x="2357422" y="500042"/>
            <a:ext cx="4639412" cy="584775"/>
          </a:xfrm>
          <a:prstGeom prst="rect">
            <a:avLst/>
          </a:prstGeom>
        </p:spPr>
        <p:txBody>
          <a:bodyPr wrap="none">
            <a:spAutoFit/>
          </a:bodyPr>
          <a:lstStyle/>
          <a:p>
            <a:pPr algn="just"/>
            <a:r>
              <a:rPr lang="ar-EG" sz="3200" b="1" dirty="0" smtClean="0">
                <a:solidFill>
                  <a:schemeClr val="bg1"/>
                </a:solidFill>
              </a:rPr>
              <a:t>مقارنة بين جذر فلقة وجذر فلقتين</a:t>
            </a:r>
            <a:endParaRPr lang="ar-SA" sz="32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85786" y="5857892"/>
            <a:ext cx="7772400" cy="642918"/>
          </a:xfrm>
        </p:spPr>
        <p:txBody>
          <a:bodyPr>
            <a:normAutofit/>
          </a:bodyPr>
          <a:lstStyle/>
          <a:p>
            <a:r>
              <a:rPr lang="en-US" sz="2800" u="sng" dirty="0">
                <a:latin typeface="Comic Sans MS" pitchFamily="66" charset="0"/>
              </a:rPr>
              <a:t>Monocot Root</a:t>
            </a:r>
          </a:p>
        </p:txBody>
      </p:sp>
      <p:pic>
        <p:nvPicPr>
          <p:cNvPr id="35844" name="Picture 4" descr="monoxsroot"/>
          <p:cNvPicPr>
            <a:picLocks noChangeAspect="1" noChangeArrowheads="1"/>
          </p:cNvPicPr>
          <p:nvPr/>
        </p:nvPicPr>
        <p:blipFill>
          <a:blip r:embed="rId3" cstate="print"/>
          <a:srcRect/>
          <a:stretch>
            <a:fillRect/>
          </a:stretch>
        </p:blipFill>
        <p:spPr bwMode="auto">
          <a:xfrm>
            <a:off x="1447800" y="1219200"/>
            <a:ext cx="5578475" cy="4606925"/>
          </a:xfrm>
          <a:prstGeom prst="rect">
            <a:avLst/>
          </a:prstGeom>
          <a:noFill/>
        </p:spPr>
      </p:pic>
      <p:sp>
        <p:nvSpPr>
          <p:cNvPr id="35845" name="Line 5"/>
          <p:cNvSpPr>
            <a:spLocks noChangeShapeType="1"/>
          </p:cNvSpPr>
          <p:nvPr/>
        </p:nvSpPr>
        <p:spPr bwMode="auto">
          <a:xfrm flipH="1">
            <a:off x="4191000" y="3505200"/>
            <a:ext cx="2743200" cy="762000"/>
          </a:xfrm>
          <a:prstGeom prst="line">
            <a:avLst/>
          </a:prstGeom>
          <a:noFill/>
          <a:ln w="38100">
            <a:solidFill>
              <a:schemeClr val="tx1"/>
            </a:solidFill>
            <a:round/>
            <a:headEnd/>
            <a:tailEnd type="triangle" w="med" len="med"/>
          </a:ln>
          <a:effectLst/>
        </p:spPr>
        <p:txBody>
          <a:bodyPr/>
          <a:lstStyle/>
          <a:p>
            <a:endParaRPr lang="ar-SA"/>
          </a:p>
        </p:txBody>
      </p:sp>
      <p:sp>
        <p:nvSpPr>
          <p:cNvPr id="35846" name="Text Box 6"/>
          <p:cNvSpPr txBox="1">
            <a:spLocks noChangeArrowheads="1"/>
          </p:cNvSpPr>
          <p:nvPr/>
        </p:nvSpPr>
        <p:spPr bwMode="auto">
          <a:xfrm>
            <a:off x="6429388" y="3286124"/>
            <a:ext cx="1463675" cy="366713"/>
          </a:xfrm>
          <a:prstGeom prst="rect">
            <a:avLst/>
          </a:prstGeom>
          <a:noFill/>
          <a:ln w="9525">
            <a:noFill/>
            <a:miter lim="800000"/>
            <a:headEnd/>
            <a:tailEnd/>
          </a:ln>
          <a:effectLst/>
        </p:spPr>
        <p:txBody>
          <a:bodyPr>
            <a:spAutoFit/>
          </a:bodyPr>
          <a:lstStyle/>
          <a:p>
            <a:r>
              <a:rPr lang="en-US" sz="1800" dirty="0"/>
              <a:t>Pith</a:t>
            </a:r>
          </a:p>
        </p:txBody>
      </p:sp>
      <p:sp>
        <p:nvSpPr>
          <p:cNvPr id="35847" name="Line 7"/>
          <p:cNvSpPr>
            <a:spLocks noChangeShapeType="1"/>
          </p:cNvSpPr>
          <p:nvPr/>
        </p:nvSpPr>
        <p:spPr bwMode="auto">
          <a:xfrm>
            <a:off x="1371600" y="3276600"/>
            <a:ext cx="2438400" cy="762000"/>
          </a:xfrm>
          <a:prstGeom prst="line">
            <a:avLst/>
          </a:prstGeom>
          <a:noFill/>
          <a:ln w="38100">
            <a:solidFill>
              <a:schemeClr val="tx1"/>
            </a:solidFill>
            <a:round/>
            <a:headEnd/>
            <a:tailEnd type="triangle" w="med" len="med"/>
          </a:ln>
          <a:effectLst/>
        </p:spPr>
        <p:txBody>
          <a:bodyPr/>
          <a:lstStyle/>
          <a:p>
            <a:endParaRPr lang="ar-SA"/>
          </a:p>
        </p:txBody>
      </p:sp>
      <p:sp>
        <p:nvSpPr>
          <p:cNvPr id="35848" name="Line 8"/>
          <p:cNvSpPr>
            <a:spLocks noChangeShapeType="1"/>
          </p:cNvSpPr>
          <p:nvPr/>
        </p:nvSpPr>
        <p:spPr bwMode="auto">
          <a:xfrm flipV="1">
            <a:off x="1371600" y="4648200"/>
            <a:ext cx="2209800" cy="228600"/>
          </a:xfrm>
          <a:prstGeom prst="line">
            <a:avLst/>
          </a:prstGeom>
          <a:noFill/>
          <a:ln w="38100">
            <a:solidFill>
              <a:schemeClr val="tx1"/>
            </a:solidFill>
            <a:round/>
            <a:headEnd/>
            <a:tailEnd type="triangle" w="med" len="med"/>
          </a:ln>
          <a:effectLst/>
        </p:spPr>
        <p:txBody>
          <a:bodyPr/>
          <a:lstStyle/>
          <a:p>
            <a:endParaRPr lang="ar-SA"/>
          </a:p>
        </p:txBody>
      </p:sp>
      <p:sp>
        <p:nvSpPr>
          <p:cNvPr id="35849" name="Text Box 9"/>
          <p:cNvSpPr txBox="1">
            <a:spLocks noChangeArrowheads="1"/>
          </p:cNvSpPr>
          <p:nvPr/>
        </p:nvSpPr>
        <p:spPr bwMode="auto">
          <a:xfrm>
            <a:off x="457200" y="3048000"/>
            <a:ext cx="833438" cy="366713"/>
          </a:xfrm>
          <a:prstGeom prst="rect">
            <a:avLst/>
          </a:prstGeom>
          <a:noFill/>
          <a:ln w="9525">
            <a:noFill/>
            <a:miter lim="800000"/>
            <a:headEnd/>
            <a:tailEnd/>
          </a:ln>
          <a:effectLst/>
        </p:spPr>
        <p:txBody>
          <a:bodyPr wrap="none">
            <a:spAutoFit/>
          </a:bodyPr>
          <a:lstStyle/>
          <a:p>
            <a:r>
              <a:rPr lang="en-US" sz="1800"/>
              <a:t>Xylem</a:t>
            </a:r>
          </a:p>
        </p:txBody>
      </p:sp>
      <p:sp>
        <p:nvSpPr>
          <p:cNvPr id="35850" name="Text Box 10"/>
          <p:cNvSpPr txBox="1">
            <a:spLocks noChangeArrowheads="1"/>
          </p:cNvSpPr>
          <p:nvPr/>
        </p:nvSpPr>
        <p:spPr bwMode="auto">
          <a:xfrm>
            <a:off x="457200" y="4648200"/>
            <a:ext cx="920750" cy="366713"/>
          </a:xfrm>
          <a:prstGeom prst="rect">
            <a:avLst/>
          </a:prstGeom>
          <a:noFill/>
          <a:ln w="9525">
            <a:noFill/>
            <a:miter lim="800000"/>
            <a:headEnd/>
            <a:tailEnd/>
          </a:ln>
          <a:effectLst/>
        </p:spPr>
        <p:txBody>
          <a:bodyPr wrap="none">
            <a:spAutoFit/>
          </a:bodyPr>
          <a:lstStyle/>
          <a:p>
            <a:r>
              <a:rPr lang="en-US" sz="1800"/>
              <a:t>Phloem</a:t>
            </a:r>
          </a:p>
        </p:txBody>
      </p:sp>
      <p:sp>
        <p:nvSpPr>
          <p:cNvPr id="10" name="Rectangle 9"/>
          <p:cNvSpPr/>
          <p:nvPr/>
        </p:nvSpPr>
        <p:spPr>
          <a:xfrm>
            <a:off x="928662" y="428604"/>
            <a:ext cx="7143800" cy="584775"/>
          </a:xfrm>
          <a:prstGeom prst="rect">
            <a:avLst/>
          </a:prstGeom>
        </p:spPr>
        <p:txBody>
          <a:bodyPr wrap="square">
            <a:spAutoFit/>
          </a:bodyPr>
          <a:lstStyle/>
          <a:p>
            <a:pPr algn="just"/>
            <a:r>
              <a:rPr lang="ar-IQ" sz="3200" b="1" dirty="0" smtClean="0">
                <a:solidFill>
                  <a:schemeClr val="bg1"/>
                </a:solidFill>
              </a:rPr>
              <a:t>مقطع عرضي</a:t>
            </a:r>
            <a:r>
              <a:rPr lang="ar-EG" sz="3200" b="1" dirty="0" smtClean="0">
                <a:solidFill>
                  <a:schemeClr val="bg1"/>
                </a:solidFill>
              </a:rPr>
              <a:t> </a:t>
            </a:r>
            <a:r>
              <a:rPr lang="ar-EG" sz="3200" b="1" dirty="0" smtClean="0">
                <a:solidFill>
                  <a:schemeClr val="bg1"/>
                </a:solidFill>
              </a:rPr>
              <a:t>في جذر فلقة واحدة</a:t>
            </a:r>
            <a:endParaRPr lang="ar-SA" sz="3200" b="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12" name="Rectangle 11"/>
          <p:cNvSpPr/>
          <p:nvPr/>
        </p:nvSpPr>
        <p:spPr>
          <a:xfrm>
            <a:off x="3071802" y="428604"/>
            <a:ext cx="3243196" cy="584775"/>
          </a:xfrm>
          <a:prstGeom prst="rect">
            <a:avLst/>
          </a:prstGeom>
        </p:spPr>
        <p:txBody>
          <a:bodyPr wrap="none">
            <a:spAutoFit/>
          </a:bodyPr>
          <a:lstStyle/>
          <a:p>
            <a:pPr algn="just"/>
            <a:r>
              <a:rPr lang="ar-SA" sz="3200" b="1" dirty="0" smtClean="0">
                <a:solidFill>
                  <a:schemeClr val="bg1"/>
                </a:solidFill>
              </a:rPr>
              <a:t>3– الاسطوانة الوعائية</a:t>
            </a:r>
          </a:p>
        </p:txBody>
      </p:sp>
      <p:sp>
        <p:nvSpPr>
          <p:cNvPr id="52225" name="Rectangle 1"/>
          <p:cNvSpPr>
            <a:spLocks noChangeArrowheads="1"/>
          </p:cNvSpPr>
          <p:nvPr/>
        </p:nvSpPr>
        <p:spPr bwMode="auto">
          <a:xfrm>
            <a:off x="6000760" y="3429000"/>
            <a:ext cx="27146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373737"/>
                </a:solidFill>
                <a:effectLst/>
                <a:latin typeface="inherit"/>
                <a:ea typeface="Times New Roman" pitchFamily="18" charset="0"/>
                <a:cs typeface="Arial" pitchFamily="34" charset="0"/>
              </a:rPr>
              <a:t> </a:t>
            </a:r>
            <a:r>
              <a:rPr kumimoji="0" lang="en-US" sz="2800" b="1" i="0" u="none" strike="noStrike" cap="none" normalizeH="0" baseline="0" dirty="0" smtClean="0">
                <a:ln>
                  <a:noFill/>
                </a:ln>
                <a:solidFill>
                  <a:srgbClr val="373737"/>
                </a:solidFill>
                <a:effectLst/>
                <a:latin typeface="inherit"/>
                <a:ea typeface="Times New Roman" pitchFamily="18" charset="0"/>
                <a:cs typeface="Arial" pitchFamily="34" charset="0"/>
              </a:rPr>
              <a:t>monocot root</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6072198" y="4857760"/>
            <a:ext cx="2424412" cy="1015663"/>
          </a:xfrm>
          <a:prstGeom prst="rect">
            <a:avLst/>
          </a:prstGeom>
        </p:spPr>
        <p:txBody>
          <a:bodyPr wrap="square">
            <a:spAutoFit/>
          </a:bodyPr>
          <a:lstStyle/>
          <a:p>
            <a:pPr algn="ctr"/>
            <a:r>
              <a:rPr lang="ar-IQ" sz="2000" b="1" dirty="0" smtClean="0"/>
              <a:t>مقطع</a:t>
            </a:r>
            <a:r>
              <a:rPr lang="ar-SA" sz="2000" b="1" dirty="0" smtClean="0"/>
              <a:t> </a:t>
            </a:r>
            <a:r>
              <a:rPr lang="ar-SA" sz="2000" b="1" dirty="0" smtClean="0"/>
              <a:t>عرضي في جذر نبات ذو فلقة واحدة</a:t>
            </a:r>
            <a:endParaRPr lang="en-US" sz="2000" b="1" dirty="0"/>
          </a:p>
        </p:txBody>
      </p:sp>
      <p:pic>
        <p:nvPicPr>
          <p:cNvPr id="54276" name="Picture 4" descr="http://images.tutorvista.com/content/plant-histology/dicot-root-epiblema-top-section.jpeg"/>
          <p:cNvPicPr>
            <a:picLocks noChangeAspect="1" noChangeArrowheads="1"/>
          </p:cNvPicPr>
          <p:nvPr/>
        </p:nvPicPr>
        <p:blipFill>
          <a:blip r:embed="rId3"/>
          <a:srcRect/>
          <a:stretch>
            <a:fillRect/>
          </a:stretch>
        </p:blipFill>
        <p:spPr bwMode="auto">
          <a:xfrm>
            <a:off x="428596" y="1285860"/>
            <a:ext cx="4929222" cy="5143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animEffect transition="in" filter="checkerboard(across)">
                                      <p:cBhvr>
                                        <p:cTn id="7" dur="500"/>
                                        <p:tgtEl>
                                          <p:spTgt spid="522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12" name="Rectangle 11"/>
          <p:cNvSpPr/>
          <p:nvPr/>
        </p:nvSpPr>
        <p:spPr>
          <a:xfrm>
            <a:off x="3071802" y="428604"/>
            <a:ext cx="3648756" cy="584775"/>
          </a:xfrm>
          <a:prstGeom prst="rect">
            <a:avLst/>
          </a:prstGeom>
        </p:spPr>
        <p:txBody>
          <a:bodyPr wrap="none">
            <a:spAutoFit/>
          </a:bodyPr>
          <a:lstStyle/>
          <a:p>
            <a:pPr algn="just"/>
            <a:r>
              <a:rPr lang="ar-EG" sz="3200" b="1" dirty="0" smtClean="0">
                <a:solidFill>
                  <a:schemeClr val="bg1"/>
                </a:solidFill>
              </a:rPr>
              <a:t>ق. ع. في جذر فلقة واحدة</a:t>
            </a:r>
            <a:endParaRPr lang="ar-SA" sz="3200" b="1" dirty="0" smtClean="0">
              <a:solidFill>
                <a:schemeClr val="bg1"/>
              </a:solidFill>
            </a:endParaRPr>
          </a:p>
        </p:txBody>
      </p:sp>
      <p:pic>
        <p:nvPicPr>
          <p:cNvPr id="8" name="Picture 7" descr="http://textbook.s-anand.net/wp-content/uploads/2011/09/fig12_1.png">
            <a:hlinkClick r:id="rId3"/>
          </p:cNvPr>
          <p:cNvPicPr/>
          <p:nvPr/>
        </p:nvPicPr>
        <p:blipFill>
          <a:blip r:embed="rId4"/>
          <a:srcRect/>
          <a:stretch>
            <a:fillRect/>
          </a:stretch>
        </p:blipFill>
        <p:spPr bwMode="auto">
          <a:xfrm>
            <a:off x="2143108" y="1142984"/>
            <a:ext cx="4014488" cy="5357850"/>
          </a:xfrm>
          <a:prstGeom prst="rect">
            <a:avLst/>
          </a:prstGeom>
          <a:noFill/>
          <a:ln w="9525">
            <a:noFill/>
            <a:miter lim="800000"/>
            <a:headEnd/>
            <a:tailEnd/>
          </a:ln>
        </p:spPr>
      </p:pic>
      <p:sp>
        <p:nvSpPr>
          <p:cNvPr id="52225" name="Rectangle 1"/>
          <p:cNvSpPr>
            <a:spLocks noChangeArrowheads="1"/>
          </p:cNvSpPr>
          <p:nvPr/>
        </p:nvSpPr>
        <p:spPr bwMode="auto">
          <a:xfrm>
            <a:off x="6000760" y="3429000"/>
            <a:ext cx="27146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373737"/>
                </a:solidFill>
                <a:effectLst/>
                <a:latin typeface="inherit"/>
                <a:ea typeface="Times New Roman" pitchFamily="18" charset="0"/>
                <a:cs typeface="Arial" pitchFamily="34" charset="0"/>
              </a:rPr>
              <a:t>T.S. of a monocot root</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6072198" y="4857760"/>
            <a:ext cx="2424412" cy="707886"/>
          </a:xfrm>
          <a:prstGeom prst="rect">
            <a:avLst/>
          </a:prstGeom>
        </p:spPr>
        <p:txBody>
          <a:bodyPr wrap="square">
            <a:spAutoFit/>
          </a:bodyPr>
          <a:lstStyle/>
          <a:p>
            <a:pPr algn="ctr"/>
            <a:r>
              <a:rPr lang="ar-SA" sz="2000" b="1" dirty="0" smtClean="0"/>
              <a:t>قطاع عرضي في جذر نبات ذو فلقة واحدة</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5"/>
                                        </p:tgtEl>
                                        <p:attrNameLst>
                                          <p:attrName>style.visibility</p:attrName>
                                        </p:attrNameLst>
                                      </p:cBhvr>
                                      <p:to>
                                        <p:strVal val="visible"/>
                                      </p:to>
                                    </p:set>
                                    <p:animEffect transition="in" filter="checkerboard(across)">
                                      <p:cBhvr>
                                        <p:cTn id="12" dur="500"/>
                                        <p:tgtEl>
                                          <p:spTgt spid="5222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monocot root 1"/>
          <p:cNvPicPr>
            <a:picLocks noChangeAspect="1" noChangeArrowheads="1"/>
          </p:cNvPicPr>
          <p:nvPr/>
        </p:nvPicPr>
        <p:blipFill>
          <a:blip r:embed="rId2" cstate="print"/>
          <a:srcRect r="3480"/>
          <a:stretch>
            <a:fillRect/>
          </a:stretch>
        </p:blipFill>
        <p:spPr bwMode="auto">
          <a:xfrm>
            <a:off x="1071539" y="714357"/>
            <a:ext cx="7000924" cy="535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318" name="Text Box 6"/>
          <p:cNvSpPr txBox="1">
            <a:spLocks noChangeArrowheads="1"/>
          </p:cNvSpPr>
          <p:nvPr/>
        </p:nvSpPr>
        <p:spPr bwMode="auto">
          <a:xfrm>
            <a:off x="1463907" y="0"/>
            <a:ext cx="6910866" cy="507831"/>
          </a:xfrm>
          <a:prstGeom prst="rect">
            <a:avLst/>
          </a:prstGeom>
          <a:noFill/>
          <a:ln w="9525">
            <a:noFill/>
            <a:miter lim="800000"/>
            <a:headEnd/>
            <a:tailEnd/>
          </a:ln>
        </p:spPr>
        <p:txBody>
          <a:bodyPr wrap="none">
            <a:spAutoFit/>
          </a:bodyPr>
          <a:lstStyle/>
          <a:p>
            <a:r>
              <a:rPr lang="ar-IQ" sz="2700" b="1" dirty="0" smtClean="0"/>
              <a:t>مقطع</a:t>
            </a:r>
            <a:r>
              <a:rPr lang="ar-SA" sz="2700" b="1" dirty="0" smtClean="0"/>
              <a:t> </a:t>
            </a:r>
            <a:r>
              <a:rPr lang="ar-SA" sz="2700" b="1" dirty="0"/>
              <a:t>عرضي في جذر </a:t>
            </a:r>
            <a:r>
              <a:rPr lang="ar-SA" sz="2700" b="1" dirty="0" smtClean="0"/>
              <a:t>نبات ذو فلقة واحدة</a:t>
            </a:r>
            <a:endParaRPr lang="en-US" sz="2700" b="1" dirty="0"/>
          </a:p>
        </p:txBody>
      </p:sp>
      <p:sp>
        <p:nvSpPr>
          <p:cNvPr id="8196" name="Line 7"/>
          <p:cNvSpPr>
            <a:spLocks noChangeShapeType="1"/>
          </p:cNvSpPr>
          <p:nvPr/>
        </p:nvSpPr>
        <p:spPr bwMode="auto">
          <a:xfrm flipH="1" flipV="1">
            <a:off x="468313" y="1196975"/>
            <a:ext cx="1511300" cy="503238"/>
          </a:xfrm>
          <a:prstGeom prst="line">
            <a:avLst/>
          </a:prstGeom>
          <a:noFill/>
          <a:ln w="9525">
            <a:solidFill>
              <a:schemeClr val="tx1"/>
            </a:solidFill>
            <a:round/>
            <a:headEnd/>
            <a:tailEnd type="triangle" w="med" len="med"/>
          </a:ln>
        </p:spPr>
        <p:txBody>
          <a:bodyPr/>
          <a:lstStyle/>
          <a:p>
            <a:endParaRPr lang="ar-SA"/>
          </a:p>
        </p:txBody>
      </p:sp>
      <p:sp>
        <p:nvSpPr>
          <p:cNvPr id="8197" name="Line 8"/>
          <p:cNvSpPr>
            <a:spLocks noChangeShapeType="1"/>
          </p:cNvSpPr>
          <p:nvPr/>
        </p:nvSpPr>
        <p:spPr bwMode="auto">
          <a:xfrm flipH="1">
            <a:off x="539750" y="2492375"/>
            <a:ext cx="1655763" cy="504825"/>
          </a:xfrm>
          <a:prstGeom prst="line">
            <a:avLst/>
          </a:prstGeom>
          <a:noFill/>
          <a:ln w="9525">
            <a:solidFill>
              <a:schemeClr val="tx1"/>
            </a:solidFill>
            <a:round/>
            <a:headEnd/>
            <a:tailEnd type="triangle" w="med" len="med"/>
          </a:ln>
        </p:spPr>
        <p:txBody>
          <a:bodyPr/>
          <a:lstStyle/>
          <a:p>
            <a:endParaRPr lang="ar-SA"/>
          </a:p>
        </p:txBody>
      </p:sp>
      <p:sp>
        <p:nvSpPr>
          <p:cNvPr id="8198" name="Line 9"/>
          <p:cNvSpPr>
            <a:spLocks noChangeShapeType="1"/>
          </p:cNvSpPr>
          <p:nvPr/>
        </p:nvSpPr>
        <p:spPr bwMode="auto">
          <a:xfrm flipH="1">
            <a:off x="539750" y="3500438"/>
            <a:ext cx="2376488" cy="865187"/>
          </a:xfrm>
          <a:prstGeom prst="line">
            <a:avLst/>
          </a:prstGeom>
          <a:noFill/>
          <a:ln w="9525">
            <a:solidFill>
              <a:schemeClr val="tx1"/>
            </a:solidFill>
            <a:round/>
            <a:headEnd/>
            <a:tailEnd type="triangle" w="med" len="med"/>
          </a:ln>
        </p:spPr>
        <p:txBody>
          <a:bodyPr/>
          <a:lstStyle/>
          <a:p>
            <a:endParaRPr lang="ar-SA"/>
          </a:p>
        </p:txBody>
      </p:sp>
      <p:sp>
        <p:nvSpPr>
          <p:cNvPr id="8199" name="Line 10"/>
          <p:cNvSpPr>
            <a:spLocks noChangeShapeType="1"/>
          </p:cNvSpPr>
          <p:nvPr/>
        </p:nvSpPr>
        <p:spPr bwMode="auto">
          <a:xfrm>
            <a:off x="4787900" y="3933825"/>
            <a:ext cx="2305050" cy="2374900"/>
          </a:xfrm>
          <a:prstGeom prst="line">
            <a:avLst/>
          </a:prstGeom>
          <a:noFill/>
          <a:ln w="9525">
            <a:solidFill>
              <a:schemeClr val="tx1"/>
            </a:solidFill>
            <a:round/>
            <a:headEnd/>
            <a:tailEnd type="triangle" w="med" len="med"/>
          </a:ln>
        </p:spPr>
        <p:txBody>
          <a:bodyPr/>
          <a:lstStyle/>
          <a:p>
            <a:endParaRPr lang="ar-SA"/>
          </a:p>
        </p:txBody>
      </p:sp>
      <p:sp>
        <p:nvSpPr>
          <p:cNvPr id="8200" name="Line 11"/>
          <p:cNvSpPr>
            <a:spLocks noChangeShapeType="1"/>
          </p:cNvSpPr>
          <p:nvPr/>
        </p:nvSpPr>
        <p:spPr bwMode="auto">
          <a:xfrm flipH="1">
            <a:off x="2339975" y="4149725"/>
            <a:ext cx="1871663" cy="2159000"/>
          </a:xfrm>
          <a:prstGeom prst="line">
            <a:avLst/>
          </a:prstGeom>
          <a:noFill/>
          <a:ln w="9525">
            <a:solidFill>
              <a:schemeClr val="tx1"/>
            </a:solidFill>
            <a:round/>
            <a:headEnd/>
            <a:tailEnd type="triangle" w="med" len="med"/>
          </a:ln>
        </p:spPr>
        <p:txBody>
          <a:bodyPr/>
          <a:lstStyle/>
          <a:p>
            <a:endParaRPr lang="ar-SA"/>
          </a:p>
        </p:txBody>
      </p:sp>
      <p:sp>
        <p:nvSpPr>
          <p:cNvPr id="8201" name="Line 12"/>
          <p:cNvSpPr>
            <a:spLocks noChangeShapeType="1"/>
          </p:cNvSpPr>
          <p:nvPr/>
        </p:nvSpPr>
        <p:spPr bwMode="auto">
          <a:xfrm flipH="1">
            <a:off x="611188" y="4365625"/>
            <a:ext cx="3240087" cy="792163"/>
          </a:xfrm>
          <a:prstGeom prst="line">
            <a:avLst/>
          </a:prstGeom>
          <a:noFill/>
          <a:ln w="9525">
            <a:solidFill>
              <a:schemeClr val="tx1"/>
            </a:solidFill>
            <a:round/>
            <a:headEnd/>
            <a:tailEnd type="triangle" w="med" len="med"/>
          </a:ln>
        </p:spPr>
        <p:txBody>
          <a:bodyPr/>
          <a:lstStyle/>
          <a:p>
            <a:endParaRPr lang="ar-SA"/>
          </a:p>
        </p:txBody>
      </p:sp>
      <p:sp>
        <p:nvSpPr>
          <p:cNvPr id="8202" name="Line 13"/>
          <p:cNvSpPr>
            <a:spLocks noChangeShapeType="1"/>
          </p:cNvSpPr>
          <p:nvPr/>
        </p:nvSpPr>
        <p:spPr bwMode="auto">
          <a:xfrm>
            <a:off x="4716463" y="4652963"/>
            <a:ext cx="142875" cy="1655762"/>
          </a:xfrm>
          <a:prstGeom prst="line">
            <a:avLst/>
          </a:prstGeom>
          <a:noFill/>
          <a:ln w="9525">
            <a:solidFill>
              <a:schemeClr val="tx1"/>
            </a:solidFill>
            <a:round/>
            <a:headEnd/>
            <a:tailEnd type="triangle" w="med" len="med"/>
          </a:ln>
        </p:spPr>
        <p:txBody>
          <a:bodyPr/>
          <a:lstStyle/>
          <a:p>
            <a:endParaRPr lang="ar-SA"/>
          </a:p>
        </p:txBody>
      </p:sp>
      <p:sp>
        <p:nvSpPr>
          <p:cNvPr id="8203" name="Text Box 14"/>
          <p:cNvSpPr txBox="1">
            <a:spLocks noChangeArrowheads="1"/>
          </p:cNvSpPr>
          <p:nvPr/>
        </p:nvSpPr>
        <p:spPr bwMode="auto">
          <a:xfrm>
            <a:off x="46038" y="649288"/>
            <a:ext cx="730250" cy="641350"/>
          </a:xfrm>
          <a:prstGeom prst="rect">
            <a:avLst/>
          </a:prstGeom>
          <a:noFill/>
          <a:ln w="9525">
            <a:noFill/>
            <a:miter lim="800000"/>
            <a:headEnd/>
            <a:tailEnd/>
          </a:ln>
        </p:spPr>
        <p:txBody>
          <a:bodyPr wrap="none">
            <a:spAutoFit/>
          </a:bodyPr>
          <a:lstStyle/>
          <a:p>
            <a:r>
              <a:rPr lang="ar-SA"/>
              <a:t>بشره</a:t>
            </a:r>
          </a:p>
          <a:p>
            <a:r>
              <a:rPr lang="ar-SA"/>
              <a:t>خارجيه</a:t>
            </a:r>
            <a:endParaRPr lang="en-US"/>
          </a:p>
        </p:txBody>
      </p:sp>
      <p:sp>
        <p:nvSpPr>
          <p:cNvPr id="8204" name="Text Box 15"/>
          <p:cNvSpPr txBox="1">
            <a:spLocks noChangeArrowheads="1"/>
          </p:cNvSpPr>
          <p:nvPr/>
        </p:nvSpPr>
        <p:spPr bwMode="auto">
          <a:xfrm>
            <a:off x="-55563" y="2882900"/>
            <a:ext cx="542926" cy="366713"/>
          </a:xfrm>
          <a:prstGeom prst="rect">
            <a:avLst/>
          </a:prstGeom>
          <a:noFill/>
          <a:ln w="9525">
            <a:noFill/>
            <a:miter lim="800000"/>
            <a:headEnd/>
            <a:tailEnd/>
          </a:ln>
        </p:spPr>
        <p:txBody>
          <a:bodyPr wrap="none">
            <a:spAutoFit/>
          </a:bodyPr>
          <a:lstStyle/>
          <a:p>
            <a:r>
              <a:rPr lang="ar-SA" dirty="0"/>
              <a:t>قشره</a:t>
            </a:r>
            <a:endParaRPr lang="en-US" dirty="0"/>
          </a:p>
        </p:txBody>
      </p:sp>
      <p:sp>
        <p:nvSpPr>
          <p:cNvPr id="8205" name="Text Box 16"/>
          <p:cNvSpPr txBox="1">
            <a:spLocks noChangeArrowheads="1"/>
          </p:cNvSpPr>
          <p:nvPr/>
        </p:nvSpPr>
        <p:spPr bwMode="auto">
          <a:xfrm>
            <a:off x="0" y="3860800"/>
            <a:ext cx="1035050" cy="366713"/>
          </a:xfrm>
          <a:prstGeom prst="rect">
            <a:avLst/>
          </a:prstGeom>
          <a:noFill/>
          <a:ln w="9525">
            <a:noFill/>
            <a:miter lim="800000"/>
            <a:headEnd/>
            <a:tailEnd/>
          </a:ln>
        </p:spPr>
        <p:txBody>
          <a:bodyPr wrap="none">
            <a:spAutoFit/>
          </a:bodyPr>
          <a:lstStyle/>
          <a:p>
            <a:r>
              <a:rPr lang="ar-SA"/>
              <a:t>بشره داخليه</a:t>
            </a:r>
            <a:endParaRPr lang="en-US"/>
          </a:p>
        </p:txBody>
      </p:sp>
      <p:sp>
        <p:nvSpPr>
          <p:cNvPr id="8206" name="Text Box 17"/>
          <p:cNvSpPr txBox="1">
            <a:spLocks noChangeArrowheads="1"/>
          </p:cNvSpPr>
          <p:nvPr/>
        </p:nvSpPr>
        <p:spPr bwMode="auto">
          <a:xfrm>
            <a:off x="0" y="4797425"/>
            <a:ext cx="914400" cy="366713"/>
          </a:xfrm>
          <a:prstGeom prst="rect">
            <a:avLst/>
          </a:prstGeom>
          <a:noFill/>
          <a:ln w="9525">
            <a:noFill/>
            <a:miter lim="800000"/>
            <a:headEnd/>
            <a:tailEnd/>
          </a:ln>
        </p:spPr>
        <p:txBody>
          <a:bodyPr wrap="none">
            <a:spAutoFit/>
          </a:bodyPr>
          <a:lstStyle/>
          <a:p>
            <a:r>
              <a:rPr lang="ar-SA"/>
              <a:t>خشب اول</a:t>
            </a:r>
            <a:endParaRPr lang="en-US"/>
          </a:p>
        </p:txBody>
      </p:sp>
      <p:sp>
        <p:nvSpPr>
          <p:cNvPr id="8207" name="Text Box 18"/>
          <p:cNvSpPr txBox="1">
            <a:spLocks noChangeArrowheads="1"/>
          </p:cNvSpPr>
          <p:nvPr/>
        </p:nvSpPr>
        <p:spPr bwMode="auto">
          <a:xfrm>
            <a:off x="1200150" y="6194425"/>
            <a:ext cx="942975" cy="366713"/>
          </a:xfrm>
          <a:prstGeom prst="rect">
            <a:avLst/>
          </a:prstGeom>
          <a:noFill/>
          <a:ln w="9525">
            <a:noFill/>
            <a:miter lim="800000"/>
            <a:headEnd/>
            <a:tailEnd/>
          </a:ln>
        </p:spPr>
        <p:txBody>
          <a:bodyPr wrap="none">
            <a:spAutoFit/>
          </a:bodyPr>
          <a:lstStyle/>
          <a:p>
            <a:r>
              <a:rPr lang="ar-SA"/>
              <a:t>خشب تالي</a:t>
            </a:r>
            <a:endParaRPr lang="en-US"/>
          </a:p>
        </p:txBody>
      </p:sp>
      <p:sp>
        <p:nvSpPr>
          <p:cNvPr id="8208" name="Text Box 19"/>
          <p:cNvSpPr txBox="1">
            <a:spLocks noChangeArrowheads="1"/>
          </p:cNvSpPr>
          <p:nvPr/>
        </p:nvSpPr>
        <p:spPr bwMode="auto">
          <a:xfrm>
            <a:off x="4310063" y="6265863"/>
            <a:ext cx="498475" cy="366712"/>
          </a:xfrm>
          <a:prstGeom prst="rect">
            <a:avLst/>
          </a:prstGeom>
          <a:noFill/>
          <a:ln w="9525">
            <a:noFill/>
            <a:miter lim="800000"/>
            <a:headEnd/>
            <a:tailEnd/>
          </a:ln>
        </p:spPr>
        <p:txBody>
          <a:bodyPr wrap="none">
            <a:spAutoFit/>
          </a:bodyPr>
          <a:lstStyle/>
          <a:p>
            <a:r>
              <a:rPr lang="ar-SA"/>
              <a:t>لحاء</a:t>
            </a:r>
            <a:endParaRPr lang="en-US"/>
          </a:p>
        </p:txBody>
      </p:sp>
      <p:sp>
        <p:nvSpPr>
          <p:cNvPr id="8209" name="Text Box 20"/>
          <p:cNvSpPr txBox="1">
            <a:spLocks noChangeArrowheads="1"/>
          </p:cNvSpPr>
          <p:nvPr/>
        </p:nvSpPr>
        <p:spPr bwMode="auto">
          <a:xfrm>
            <a:off x="6213475" y="6410325"/>
            <a:ext cx="1258888" cy="366713"/>
          </a:xfrm>
          <a:prstGeom prst="rect">
            <a:avLst/>
          </a:prstGeom>
          <a:noFill/>
          <a:ln w="9525">
            <a:noFill/>
            <a:miter lim="800000"/>
            <a:headEnd/>
            <a:tailEnd/>
          </a:ln>
        </p:spPr>
        <p:txBody>
          <a:bodyPr wrap="none">
            <a:spAutoFit/>
          </a:bodyPr>
          <a:lstStyle/>
          <a:p>
            <a:r>
              <a:rPr lang="ar-SA"/>
              <a:t>نخاع قد يتلجنن</a:t>
            </a:r>
            <a:endParaRPr lang="en-US"/>
          </a:p>
        </p:txBody>
      </p:sp>
      <p:sp>
        <p:nvSpPr>
          <p:cNvPr id="8210" name="Line 21"/>
          <p:cNvSpPr>
            <a:spLocks noChangeShapeType="1"/>
          </p:cNvSpPr>
          <p:nvPr/>
        </p:nvSpPr>
        <p:spPr bwMode="auto">
          <a:xfrm flipH="1">
            <a:off x="755650" y="3860800"/>
            <a:ext cx="2232025" cy="2305050"/>
          </a:xfrm>
          <a:prstGeom prst="line">
            <a:avLst/>
          </a:prstGeom>
          <a:noFill/>
          <a:ln w="9525">
            <a:solidFill>
              <a:schemeClr val="tx1"/>
            </a:solidFill>
            <a:round/>
            <a:headEnd/>
            <a:tailEnd type="triangle" w="med" len="med"/>
          </a:ln>
        </p:spPr>
        <p:txBody>
          <a:bodyPr/>
          <a:lstStyle/>
          <a:p>
            <a:endParaRPr lang="ar-SA"/>
          </a:p>
        </p:txBody>
      </p:sp>
      <p:sp>
        <p:nvSpPr>
          <p:cNvPr id="8211" name="Text Box 22"/>
          <p:cNvSpPr txBox="1">
            <a:spLocks noChangeArrowheads="1"/>
          </p:cNvSpPr>
          <p:nvPr/>
        </p:nvSpPr>
        <p:spPr bwMode="auto">
          <a:xfrm>
            <a:off x="0" y="5876925"/>
            <a:ext cx="725488" cy="641350"/>
          </a:xfrm>
          <a:prstGeom prst="rect">
            <a:avLst/>
          </a:prstGeom>
          <a:noFill/>
          <a:ln w="9525">
            <a:noFill/>
            <a:miter lim="800000"/>
            <a:headEnd/>
            <a:tailEnd/>
          </a:ln>
        </p:spPr>
        <p:txBody>
          <a:bodyPr wrap="none">
            <a:spAutoFit/>
          </a:bodyPr>
          <a:lstStyle/>
          <a:p>
            <a:r>
              <a:rPr lang="ar-SA"/>
              <a:t>طبقه </a:t>
            </a:r>
          </a:p>
          <a:p>
            <a:r>
              <a:rPr lang="ar-SA"/>
              <a:t>محيطيه</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800" decel="100000"/>
                                        <p:tgtEl>
                                          <p:spTgt spid="13318"/>
                                        </p:tgtEl>
                                      </p:cBhvr>
                                    </p:animEffect>
                                    <p:anim calcmode="lin" valueType="num">
                                      <p:cBhvr>
                                        <p:cTn id="8" dur="800" decel="100000" fill="hold"/>
                                        <p:tgtEl>
                                          <p:spTgt spid="13318"/>
                                        </p:tgtEl>
                                        <p:attrNameLst>
                                          <p:attrName>style.rotation</p:attrName>
                                        </p:attrNameLst>
                                      </p:cBhvr>
                                      <p:tavLst>
                                        <p:tav tm="0">
                                          <p:val>
                                            <p:fltVal val="-90"/>
                                          </p:val>
                                        </p:tav>
                                        <p:tav tm="100000">
                                          <p:val>
                                            <p:fltVal val="0"/>
                                          </p:val>
                                        </p:tav>
                                      </p:tavLst>
                                    </p:anim>
                                    <p:anim calcmode="lin" valueType="num">
                                      <p:cBhvr>
                                        <p:cTn id="9" dur="800" decel="100000" fill="hold"/>
                                        <p:tgtEl>
                                          <p:spTgt spid="13318"/>
                                        </p:tgtEl>
                                        <p:attrNameLst>
                                          <p:attrName>ppt_x</p:attrName>
                                        </p:attrNameLst>
                                      </p:cBhvr>
                                      <p:tavLst>
                                        <p:tav tm="0">
                                          <p:val>
                                            <p:strVal val="#ppt_x+0.4"/>
                                          </p:val>
                                        </p:tav>
                                        <p:tav tm="100000">
                                          <p:val>
                                            <p:strVal val="#ppt_x-0.05"/>
                                          </p:val>
                                        </p:tav>
                                      </p:tavLst>
                                    </p:anim>
                                    <p:anim calcmode="lin" valueType="num">
                                      <p:cBhvr>
                                        <p:cTn id="10" dur="800" decel="100000" fill="hold"/>
                                        <p:tgtEl>
                                          <p:spTgt spid="133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Root x"/>
          <p:cNvPicPr>
            <a:picLocks noChangeAspect="1" noChangeArrowheads="1"/>
          </p:cNvPicPr>
          <p:nvPr/>
        </p:nvPicPr>
        <p:blipFill>
          <a:blip r:embed="rId2" cstate="print"/>
          <a:srcRect/>
          <a:stretch>
            <a:fillRect/>
          </a:stretch>
        </p:blipFill>
        <p:spPr bwMode="auto">
          <a:xfrm>
            <a:off x="755650" y="188913"/>
            <a:ext cx="7561263" cy="5670550"/>
          </a:xfrm>
          <a:prstGeom prst="rect">
            <a:avLst/>
          </a:prstGeom>
          <a:noFill/>
          <a:ln w="9525">
            <a:noFill/>
            <a:miter lim="800000"/>
            <a:headEnd/>
            <a:tailEnd/>
          </a:ln>
        </p:spPr>
      </p:pic>
      <p:sp>
        <p:nvSpPr>
          <p:cNvPr id="10244" name="Line 10"/>
          <p:cNvSpPr>
            <a:spLocks noChangeShapeType="1"/>
          </p:cNvSpPr>
          <p:nvPr/>
        </p:nvSpPr>
        <p:spPr bwMode="auto">
          <a:xfrm flipH="1">
            <a:off x="611188" y="1484313"/>
            <a:ext cx="1944687" cy="0"/>
          </a:xfrm>
          <a:prstGeom prst="line">
            <a:avLst/>
          </a:prstGeom>
          <a:noFill/>
          <a:ln w="9525">
            <a:solidFill>
              <a:schemeClr val="tx1"/>
            </a:solidFill>
            <a:round/>
            <a:headEnd/>
            <a:tailEnd type="triangle" w="med" len="med"/>
          </a:ln>
        </p:spPr>
        <p:txBody>
          <a:bodyPr/>
          <a:lstStyle/>
          <a:p>
            <a:endParaRPr lang="ar-SA"/>
          </a:p>
        </p:txBody>
      </p:sp>
      <p:sp>
        <p:nvSpPr>
          <p:cNvPr id="10245" name="Text Box 11"/>
          <p:cNvSpPr txBox="1">
            <a:spLocks noChangeArrowheads="1"/>
          </p:cNvSpPr>
          <p:nvPr/>
        </p:nvSpPr>
        <p:spPr bwMode="auto">
          <a:xfrm>
            <a:off x="0" y="549275"/>
            <a:ext cx="1285875" cy="1190625"/>
          </a:xfrm>
          <a:prstGeom prst="rect">
            <a:avLst/>
          </a:prstGeom>
          <a:noFill/>
          <a:ln w="9525">
            <a:noFill/>
            <a:miter lim="800000"/>
            <a:headEnd/>
            <a:tailEnd/>
          </a:ln>
        </p:spPr>
        <p:txBody>
          <a:bodyPr wrap="none">
            <a:spAutoFit/>
          </a:bodyPr>
          <a:lstStyle/>
          <a:p>
            <a:r>
              <a:rPr lang="ar-SA"/>
              <a:t>  بشره داخليه</a:t>
            </a:r>
          </a:p>
          <a:p>
            <a:r>
              <a:rPr lang="ar-SA"/>
              <a:t>بها خلايا مرور</a:t>
            </a:r>
          </a:p>
          <a:p>
            <a:r>
              <a:rPr lang="ar-SA"/>
              <a:t>  مقابله لاذرع </a:t>
            </a:r>
          </a:p>
          <a:p>
            <a:r>
              <a:rPr lang="ar-SA"/>
              <a:t>      الخشب </a:t>
            </a:r>
            <a:endParaRPr lang="en-US"/>
          </a:p>
        </p:txBody>
      </p:sp>
      <p:sp>
        <p:nvSpPr>
          <p:cNvPr id="10246" name="Line 12"/>
          <p:cNvSpPr>
            <a:spLocks noChangeShapeType="1"/>
          </p:cNvSpPr>
          <p:nvPr/>
        </p:nvSpPr>
        <p:spPr bwMode="auto">
          <a:xfrm flipH="1">
            <a:off x="684213" y="3284538"/>
            <a:ext cx="2879725" cy="215900"/>
          </a:xfrm>
          <a:prstGeom prst="line">
            <a:avLst/>
          </a:prstGeom>
          <a:noFill/>
          <a:ln w="9525">
            <a:solidFill>
              <a:schemeClr val="tx1"/>
            </a:solidFill>
            <a:round/>
            <a:headEnd/>
            <a:tailEnd type="triangle" w="med" len="med"/>
          </a:ln>
        </p:spPr>
        <p:txBody>
          <a:bodyPr/>
          <a:lstStyle/>
          <a:p>
            <a:endParaRPr lang="ar-SA"/>
          </a:p>
        </p:txBody>
      </p:sp>
      <p:sp>
        <p:nvSpPr>
          <p:cNvPr id="10247" name="Text Box 13"/>
          <p:cNvSpPr txBox="1">
            <a:spLocks noChangeArrowheads="1"/>
          </p:cNvSpPr>
          <p:nvPr/>
        </p:nvSpPr>
        <p:spPr bwMode="auto">
          <a:xfrm>
            <a:off x="23813" y="3386138"/>
            <a:ext cx="536575" cy="366712"/>
          </a:xfrm>
          <a:prstGeom prst="rect">
            <a:avLst/>
          </a:prstGeom>
          <a:noFill/>
          <a:ln w="9525">
            <a:noFill/>
            <a:miter lim="800000"/>
            <a:headEnd/>
            <a:tailEnd/>
          </a:ln>
        </p:spPr>
        <p:txBody>
          <a:bodyPr wrap="none">
            <a:spAutoFit/>
          </a:bodyPr>
          <a:lstStyle/>
          <a:p>
            <a:r>
              <a:rPr lang="ar-SA"/>
              <a:t>نخاع</a:t>
            </a:r>
            <a:endParaRPr lang="en-US"/>
          </a:p>
        </p:txBody>
      </p:sp>
      <p:sp>
        <p:nvSpPr>
          <p:cNvPr id="10248" name="Line 14"/>
          <p:cNvSpPr>
            <a:spLocks noChangeShapeType="1"/>
          </p:cNvSpPr>
          <p:nvPr/>
        </p:nvSpPr>
        <p:spPr bwMode="auto">
          <a:xfrm flipH="1">
            <a:off x="1042988" y="4868863"/>
            <a:ext cx="1081087" cy="1584325"/>
          </a:xfrm>
          <a:prstGeom prst="line">
            <a:avLst/>
          </a:prstGeom>
          <a:noFill/>
          <a:ln w="9525">
            <a:solidFill>
              <a:schemeClr val="tx1"/>
            </a:solidFill>
            <a:round/>
            <a:headEnd/>
            <a:tailEnd type="triangle" w="med" len="med"/>
          </a:ln>
        </p:spPr>
        <p:txBody>
          <a:bodyPr/>
          <a:lstStyle/>
          <a:p>
            <a:endParaRPr lang="ar-SA"/>
          </a:p>
        </p:txBody>
      </p:sp>
      <p:sp>
        <p:nvSpPr>
          <p:cNvPr id="10249" name="Text Box 15"/>
          <p:cNvSpPr txBox="1">
            <a:spLocks noChangeArrowheads="1"/>
          </p:cNvSpPr>
          <p:nvPr/>
        </p:nvSpPr>
        <p:spPr bwMode="auto">
          <a:xfrm>
            <a:off x="160338" y="6265863"/>
            <a:ext cx="542925" cy="366712"/>
          </a:xfrm>
          <a:prstGeom prst="rect">
            <a:avLst/>
          </a:prstGeom>
          <a:noFill/>
          <a:ln w="9525">
            <a:noFill/>
            <a:miter lim="800000"/>
            <a:headEnd/>
            <a:tailEnd/>
          </a:ln>
        </p:spPr>
        <p:txBody>
          <a:bodyPr wrap="none">
            <a:spAutoFit/>
          </a:bodyPr>
          <a:lstStyle/>
          <a:p>
            <a:r>
              <a:rPr lang="ar-SA"/>
              <a:t>قشره</a:t>
            </a:r>
            <a:endParaRPr lang="en-US"/>
          </a:p>
        </p:txBody>
      </p:sp>
      <p:sp>
        <p:nvSpPr>
          <p:cNvPr id="10" name="Text Box 6"/>
          <p:cNvSpPr txBox="1">
            <a:spLocks noChangeArrowheads="1"/>
          </p:cNvSpPr>
          <p:nvPr/>
        </p:nvSpPr>
        <p:spPr bwMode="auto">
          <a:xfrm>
            <a:off x="2339752" y="6021288"/>
            <a:ext cx="4836580" cy="507831"/>
          </a:xfrm>
          <a:prstGeom prst="rect">
            <a:avLst/>
          </a:prstGeom>
          <a:noFill/>
          <a:ln w="9525">
            <a:noFill/>
            <a:miter lim="800000"/>
            <a:headEnd/>
            <a:tailEnd/>
          </a:ln>
        </p:spPr>
        <p:txBody>
          <a:bodyPr wrap="none">
            <a:spAutoFit/>
          </a:bodyPr>
          <a:lstStyle/>
          <a:p>
            <a:r>
              <a:rPr lang="ar-SA" sz="2700" b="1" dirty="0"/>
              <a:t>قطاع عرضي في جذر </a:t>
            </a:r>
            <a:r>
              <a:rPr lang="ar-SA" sz="2700" b="1" dirty="0" smtClean="0"/>
              <a:t>نبات ذو فلقة واحدة</a:t>
            </a:r>
            <a:endParaRPr lang="en-US" sz="2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catclaw root"/>
          <p:cNvPicPr>
            <a:picLocks noChangeAspect="1" noChangeArrowheads="1"/>
          </p:cNvPicPr>
          <p:nvPr/>
        </p:nvPicPr>
        <p:blipFill>
          <a:blip r:embed="rId2" cstate="print"/>
          <a:srcRect/>
          <a:stretch>
            <a:fillRect/>
          </a:stretch>
        </p:blipFill>
        <p:spPr bwMode="auto">
          <a:xfrm>
            <a:off x="1116013" y="260350"/>
            <a:ext cx="6624637" cy="5214938"/>
          </a:xfrm>
          <a:prstGeom prst="rect">
            <a:avLst/>
          </a:prstGeom>
          <a:noFill/>
          <a:ln w="9525">
            <a:noFill/>
            <a:miter lim="800000"/>
            <a:headEnd/>
            <a:tailEnd/>
          </a:ln>
        </p:spPr>
      </p:pic>
      <p:sp>
        <p:nvSpPr>
          <p:cNvPr id="17415" name="Rectangle 7"/>
          <p:cNvSpPr>
            <a:spLocks noChangeArrowheads="1"/>
          </p:cNvSpPr>
          <p:nvPr/>
        </p:nvSpPr>
        <p:spPr bwMode="auto">
          <a:xfrm>
            <a:off x="1714480" y="5715016"/>
            <a:ext cx="6359433" cy="707886"/>
          </a:xfrm>
          <a:prstGeom prst="rect">
            <a:avLst/>
          </a:prstGeom>
          <a:noFill/>
          <a:ln w="9525">
            <a:noFill/>
            <a:miter lim="800000"/>
            <a:headEnd/>
            <a:tailEnd/>
          </a:ln>
        </p:spPr>
        <p:txBody>
          <a:bodyPr wrap="none">
            <a:spAutoFit/>
          </a:bodyPr>
          <a:lstStyle/>
          <a:p>
            <a:r>
              <a:rPr lang="ar-SA" sz="2000" b="1" dirty="0"/>
              <a:t>قطاع عرضي في جذر فلقه واحده يوضح البشره الداخليه وخلايا المرور بها</a:t>
            </a:r>
          </a:p>
          <a:p>
            <a:pPr algn="ctr"/>
            <a:r>
              <a:rPr lang="ar-SA" sz="2000" b="1" dirty="0"/>
              <a:t>وكذلك اوعية الخشب واللحاء</a:t>
            </a:r>
            <a:endParaRPr lang="en-US" sz="2000" b="1" dirty="0"/>
          </a:p>
        </p:txBody>
      </p:sp>
      <p:sp>
        <p:nvSpPr>
          <p:cNvPr id="11268" name="Line 8"/>
          <p:cNvSpPr>
            <a:spLocks noChangeShapeType="1"/>
          </p:cNvSpPr>
          <p:nvPr/>
        </p:nvSpPr>
        <p:spPr bwMode="auto">
          <a:xfrm flipH="1">
            <a:off x="827088" y="2133600"/>
            <a:ext cx="1296987" cy="215900"/>
          </a:xfrm>
          <a:prstGeom prst="line">
            <a:avLst/>
          </a:prstGeom>
          <a:noFill/>
          <a:ln w="9525">
            <a:solidFill>
              <a:schemeClr val="tx1"/>
            </a:solidFill>
            <a:round/>
            <a:headEnd/>
            <a:tailEnd type="triangle" w="med" len="med"/>
          </a:ln>
        </p:spPr>
        <p:txBody>
          <a:bodyPr/>
          <a:lstStyle/>
          <a:p>
            <a:endParaRPr lang="ar-SA"/>
          </a:p>
        </p:txBody>
      </p:sp>
      <p:sp>
        <p:nvSpPr>
          <p:cNvPr id="11269" name="Line 9"/>
          <p:cNvSpPr>
            <a:spLocks noChangeShapeType="1"/>
          </p:cNvSpPr>
          <p:nvPr/>
        </p:nvSpPr>
        <p:spPr bwMode="auto">
          <a:xfrm flipH="1">
            <a:off x="539750" y="4221163"/>
            <a:ext cx="1152525" cy="720725"/>
          </a:xfrm>
          <a:prstGeom prst="line">
            <a:avLst/>
          </a:prstGeom>
          <a:noFill/>
          <a:ln w="9525">
            <a:solidFill>
              <a:schemeClr val="tx1"/>
            </a:solidFill>
            <a:round/>
            <a:headEnd/>
            <a:tailEnd type="triangle" w="med" len="med"/>
          </a:ln>
        </p:spPr>
        <p:txBody>
          <a:bodyPr/>
          <a:lstStyle/>
          <a:p>
            <a:endParaRPr lang="ar-SA"/>
          </a:p>
        </p:txBody>
      </p:sp>
      <p:sp>
        <p:nvSpPr>
          <p:cNvPr id="11270" name="Line 10"/>
          <p:cNvSpPr>
            <a:spLocks noChangeShapeType="1"/>
          </p:cNvSpPr>
          <p:nvPr/>
        </p:nvSpPr>
        <p:spPr bwMode="auto">
          <a:xfrm>
            <a:off x="6659563" y="3068638"/>
            <a:ext cx="1512887" cy="215900"/>
          </a:xfrm>
          <a:prstGeom prst="line">
            <a:avLst/>
          </a:prstGeom>
          <a:noFill/>
          <a:ln w="9525">
            <a:solidFill>
              <a:schemeClr val="tx1"/>
            </a:solidFill>
            <a:round/>
            <a:headEnd/>
            <a:tailEnd type="triangle" w="med" len="med"/>
          </a:ln>
        </p:spPr>
        <p:txBody>
          <a:bodyPr/>
          <a:lstStyle/>
          <a:p>
            <a:endParaRPr lang="ar-SA"/>
          </a:p>
        </p:txBody>
      </p:sp>
      <p:sp>
        <p:nvSpPr>
          <p:cNvPr id="11271" name="Line 11"/>
          <p:cNvSpPr>
            <a:spLocks noChangeShapeType="1"/>
          </p:cNvSpPr>
          <p:nvPr/>
        </p:nvSpPr>
        <p:spPr bwMode="auto">
          <a:xfrm flipV="1">
            <a:off x="5580063" y="1844675"/>
            <a:ext cx="2592387" cy="1079500"/>
          </a:xfrm>
          <a:prstGeom prst="line">
            <a:avLst/>
          </a:prstGeom>
          <a:noFill/>
          <a:ln w="9525">
            <a:solidFill>
              <a:schemeClr val="tx1"/>
            </a:solidFill>
            <a:round/>
            <a:headEnd/>
            <a:tailEnd type="triangle" w="med" len="med"/>
          </a:ln>
        </p:spPr>
        <p:txBody>
          <a:bodyPr/>
          <a:lstStyle/>
          <a:p>
            <a:endParaRPr lang="ar-SA"/>
          </a:p>
        </p:txBody>
      </p:sp>
      <p:sp>
        <p:nvSpPr>
          <p:cNvPr id="11272" name="Line 12"/>
          <p:cNvSpPr>
            <a:spLocks noChangeShapeType="1"/>
          </p:cNvSpPr>
          <p:nvPr/>
        </p:nvSpPr>
        <p:spPr bwMode="auto">
          <a:xfrm flipH="1">
            <a:off x="971550" y="1844675"/>
            <a:ext cx="2305050" cy="1584325"/>
          </a:xfrm>
          <a:prstGeom prst="line">
            <a:avLst/>
          </a:prstGeom>
          <a:noFill/>
          <a:ln w="9525">
            <a:solidFill>
              <a:schemeClr val="tx1"/>
            </a:solidFill>
            <a:round/>
            <a:headEnd/>
            <a:tailEnd type="triangle" w="med" len="med"/>
          </a:ln>
        </p:spPr>
        <p:txBody>
          <a:bodyPr/>
          <a:lstStyle/>
          <a:p>
            <a:endParaRPr lang="ar-SA"/>
          </a:p>
        </p:txBody>
      </p:sp>
      <p:sp>
        <p:nvSpPr>
          <p:cNvPr id="11273" name="Text Box 13"/>
          <p:cNvSpPr txBox="1">
            <a:spLocks noChangeArrowheads="1"/>
          </p:cNvSpPr>
          <p:nvPr/>
        </p:nvSpPr>
        <p:spPr bwMode="auto">
          <a:xfrm>
            <a:off x="8197850" y="1514475"/>
            <a:ext cx="498475" cy="366713"/>
          </a:xfrm>
          <a:prstGeom prst="rect">
            <a:avLst/>
          </a:prstGeom>
          <a:noFill/>
          <a:ln w="9525">
            <a:noFill/>
            <a:miter lim="800000"/>
            <a:headEnd/>
            <a:tailEnd/>
          </a:ln>
        </p:spPr>
        <p:txBody>
          <a:bodyPr wrap="none">
            <a:spAutoFit/>
          </a:bodyPr>
          <a:lstStyle/>
          <a:p>
            <a:r>
              <a:rPr lang="ar-SA"/>
              <a:t>لحاء</a:t>
            </a:r>
            <a:endParaRPr lang="en-US"/>
          </a:p>
        </p:txBody>
      </p:sp>
      <p:sp>
        <p:nvSpPr>
          <p:cNvPr id="11274" name="Text Box 14"/>
          <p:cNvSpPr txBox="1">
            <a:spLocks noChangeArrowheads="1"/>
          </p:cNvSpPr>
          <p:nvPr/>
        </p:nvSpPr>
        <p:spPr bwMode="auto">
          <a:xfrm>
            <a:off x="8101013" y="3141663"/>
            <a:ext cx="903287" cy="641350"/>
          </a:xfrm>
          <a:prstGeom prst="rect">
            <a:avLst/>
          </a:prstGeom>
          <a:noFill/>
          <a:ln w="9525">
            <a:noFill/>
            <a:miter lim="800000"/>
            <a:headEnd/>
            <a:tailEnd/>
          </a:ln>
        </p:spPr>
        <p:txBody>
          <a:bodyPr>
            <a:spAutoFit/>
          </a:bodyPr>
          <a:lstStyle/>
          <a:p>
            <a:pPr>
              <a:spcBef>
                <a:spcPct val="50000"/>
              </a:spcBef>
            </a:pPr>
            <a:r>
              <a:rPr lang="ar-SA"/>
              <a:t>خشب اول</a:t>
            </a:r>
            <a:endParaRPr lang="en-US"/>
          </a:p>
        </p:txBody>
      </p:sp>
      <p:sp>
        <p:nvSpPr>
          <p:cNvPr id="11275" name="Text Box 15"/>
          <p:cNvSpPr txBox="1">
            <a:spLocks noChangeArrowheads="1"/>
          </p:cNvSpPr>
          <p:nvPr/>
        </p:nvSpPr>
        <p:spPr bwMode="auto">
          <a:xfrm>
            <a:off x="179388" y="5013325"/>
            <a:ext cx="942975" cy="366713"/>
          </a:xfrm>
          <a:prstGeom prst="rect">
            <a:avLst/>
          </a:prstGeom>
          <a:noFill/>
          <a:ln w="9525">
            <a:noFill/>
            <a:miter lim="800000"/>
            <a:headEnd/>
            <a:tailEnd/>
          </a:ln>
        </p:spPr>
        <p:txBody>
          <a:bodyPr wrap="none">
            <a:spAutoFit/>
          </a:bodyPr>
          <a:lstStyle/>
          <a:p>
            <a:r>
              <a:rPr lang="ar-SA"/>
              <a:t>خشب تالي</a:t>
            </a:r>
            <a:endParaRPr lang="en-US"/>
          </a:p>
        </p:txBody>
      </p:sp>
      <p:sp>
        <p:nvSpPr>
          <p:cNvPr id="11276" name="Text Box 16"/>
          <p:cNvSpPr txBox="1">
            <a:spLocks noChangeArrowheads="1"/>
          </p:cNvSpPr>
          <p:nvPr/>
        </p:nvSpPr>
        <p:spPr bwMode="auto">
          <a:xfrm>
            <a:off x="23813" y="3241675"/>
            <a:ext cx="968375" cy="366713"/>
          </a:xfrm>
          <a:prstGeom prst="rect">
            <a:avLst/>
          </a:prstGeom>
          <a:noFill/>
          <a:ln w="9525">
            <a:noFill/>
            <a:miter lim="800000"/>
            <a:headEnd/>
            <a:tailEnd/>
          </a:ln>
        </p:spPr>
        <p:txBody>
          <a:bodyPr wrap="none">
            <a:spAutoFit/>
          </a:bodyPr>
          <a:lstStyle/>
          <a:p>
            <a:r>
              <a:rPr lang="ar-SA"/>
              <a:t>خلية مرور</a:t>
            </a:r>
            <a:endParaRPr lang="en-US"/>
          </a:p>
        </p:txBody>
      </p:sp>
      <p:sp>
        <p:nvSpPr>
          <p:cNvPr id="11277" name="Text Box 17"/>
          <p:cNvSpPr txBox="1">
            <a:spLocks noChangeArrowheads="1"/>
          </p:cNvSpPr>
          <p:nvPr/>
        </p:nvSpPr>
        <p:spPr bwMode="auto">
          <a:xfrm>
            <a:off x="179388" y="2420938"/>
            <a:ext cx="1028700" cy="366712"/>
          </a:xfrm>
          <a:prstGeom prst="rect">
            <a:avLst/>
          </a:prstGeom>
          <a:noFill/>
          <a:ln w="9525">
            <a:noFill/>
            <a:miter lim="800000"/>
            <a:headEnd/>
            <a:tailEnd/>
          </a:ln>
        </p:spPr>
        <p:txBody>
          <a:bodyPr>
            <a:spAutoFit/>
          </a:bodyPr>
          <a:lstStyle/>
          <a:p>
            <a:endParaRPr lang="ar-SA"/>
          </a:p>
        </p:txBody>
      </p:sp>
      <p:sp>
        <p:nvSpPr>
          <p:cNvPr id="11278" name="Text Box 18"/>
          <p:cNvSpPr txBox="1">
            <a:spLocks noChangeArrowheads="1"/>
          </p:cNvSpPr>
          <p:nvPr/>
        </p:nvSpPr>
        <p:spPr bwMode="auto">
          <a:xfrm>
            <a:off x="-42863" y="2449513"/>
            <a:ext cx="1035051" cy="366712"/>
          </a:xfrm>
          <a:prstGeom prst="rect">
            <a:avLst/>
          </a:prstGeom>
          <a:noFill/>
          <a:ln w="9525">
            <a:noFill/>
            <a:miter lim="800000"/>
            <a:headEnd/>
            <a:tailEnd/>
          </a:ln>
        </p:spPr>
        <p:txBody>
          <a:bodyPr wrap="none">
            <a:spAutoFit/>
          </a:bodyPr>
          <a:lstStyle/>
          <a:p>
            <a:r>
              <a:rPr lang="ar-SA"/>
              <a:t>بشره داخليه</a:t>
            </a:r>
            <a:endParaRPr lang="en-US"/>
          </a:p>
        </p:txBody>
      </p:sp>
      <p:sp>
        <p:nvSpPr>
          <p:cNvPr id="11279" name="Line 19"/>
          <p:cNvSpPr>
            <a:spLocks noChangeShapeType="1"/>
          </p:cNvSpPr>
          <p:nvPr/>
        </p:nvSpPr>
        <p:spPr bwMode="auto">
          <a:xfrm flipH="1" flipV="1">
            <a:off x="971550" y="1196975"/>
            <a:ext cx="1296988" cy="215900"/>
          </a:xfrm>
          <a:prstGeom prst="line">
            <a:avLst/>
          </a:prstGeom>
          <a:noFill/>
          <a:ln w="9525">
            <a:solidFill>
              <a:schemeClr val="tx1"/>
            </a:solidFill>
            <a:round/>
            <a:headEnd/>
            <a:tailEnd type="triangle" w="med" len="med"/>
          </a:ln>
        </p:spPr>
        <p:txBody>
          <a:bodyPr/>
          <a:lstStyle/>
          <a:p>
            <a:endParaRPr lang="ar-SA"/>
          </a:p>
        </p:txBody>
      </p:sp>
      <p:sp>
        <p:nvSpPr>
          <p:cNvPr id="11280" name="Text Box 20"/>
          <p:cNvSpPr txBox="1">
            <a:spLocks noChangeArrowheads="1"/>
          </p:cNvSpPr>
          <p:nvPr/>
        </p:nvSpPr>
        <p:spPr bwMode="auto">
          <a:xfrm>
            <a:off x="520700" y="1298575"/>
            <a:ext cx="542925" cy="366713"/>
          </a:xfrm>
          <a:prstGeom prst="rect">
            <a:avLst/>
          </a:prstGeom>
          <a:noFill/>
          <a:ln w="9525">
            <a:noFill/>
            <a:miter lim="800000"/>
            <a:headEnd/>
            <a:tailEnd/>
          </a:ln>
        </p:spPr>
        <p:txBody>
          <a:bodyPr wrap="none">
            <a:spAutoFit/>
          </a:bodyPr>
          <a:lstStyle/>
          <a:p>
            <a:r>
              <a:rPr lang="ar-SA"/>
              <a:t>قشره</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800" decel="100000"/>
                                        <p:tgtEl>
                                          <p:spTgt spid="17415"/>
                                        </p:tgtEl>
                                      </p:cBhvr>
                                    </p:animEffect>
                                    <p:anim calcmode="lin" valueType="num">
                                      <p:cBhvr>
                                        <p:cTn id="8" dur="800" decel="100000" fill="hold"/>
                                        <p:tgtEl>
                                          <p:spTgt spid="17415"/>
                                        </p:tgtEl>
                                        <p:attrNameLst>
                                          <p:attrName>style.rotation</p:attrName>
                                        </p:attrNameLst>
                                      </p:cBhvr>
                                      <p:tavLst>
                                        <p:tav tm="0">
                                          <p:val>
                                            <p:fltVal val="-90"/>
                                          </p:val>
                                        </p:tav>
                                        <p:tav tm="100000">
                                          <p:val>
                                            <p:fltVal val="0"/>
                                          </p:val>
                                        </p:tav>
                                      </p:tavLst>
                                    </p:anim>
                                    <p:anim calcmode="lin" valueType="num">
                                      <p:cBhvr>
                                        <p:cTn id="9" dur="800" decel="100000" fill="hold"/>
                                        <p:tgtEl>
                                          <p:spTgt spid="17415"/>
                                        </p:tgtEl>
                                        <p:attrNameLst>
                                          <p:attrName>ppt_x</p:attrName>
                                        </p:attrNameLst>
                                      </p:cBhvr>
                                      <p:tavLst>
                                        <p:tav tm="0">
                                          <p:val>
                                            <p:strVal val="#ppt_x+0.4"/>
                                          </p:val>
                                        </p:tav>
                                        <p:tav tm="100000">
                                          <p:val>
                                            <p:strVal val="#ppt_x-0.05"/>
                                          </p:val>
                                        </p:tav>
                                      </p:tavLst>
                                    </p:anim>
                                    <p:anim calcmode="lin" valueType="num">
                                      <p:cBhvr>
                                        <p:cTn id="10" dur="800" decel="100000" fill="hold"/>
                                        <p:tgtEl>
                                          <p:spTgt spid="174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style>
          <a:lnRef idx="2">
            <a:schemeClr val="accent1"/>
          </a:lnRef>
          <a:fillRef idx="1">
            <a:schemeClr val="lt1"/>
          </a:fillRef>
          <a:effectRef idx="0">
            <a:schemeClr val="accent1"/>
          </a:effectRef>
          <a:fontRef idx="minor">
            <a:schemeClr val="dk1"/>
          </a:fontRef>
        </p:style>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pic>
        <p:nvPicPr>
          <p:cNvPr id="6" name="Picture 5" descr="http://textbook.s-anand.net/wp-content/uploads/2011/09/fig12_2.png">
            <a:hlinkClick r:id="rId3"/>
          </p:cNvPr>
          <p:cNvPicPr/>
          <p:nvPr/>
        </p:nvPicPr>
        <p:blipFill>
          <a:blip r:embed="rId4"/>
          <a:srcRect/>
          <a:stretch>
            <a:fillRect/>
          </a:stretch>
        </p:blipFill>
        <p:spPr bwMode="auto">
          <a:xfrm>
            <a:off x="214283" y="1571612"/>
            <a:ext cx="4572032" cy="4929222"/>
          </a:xfrm>
          <a:prstGeom prst="rect">
            <a:avLst/>
          </a:prstGeom>
          <a:noFill/>
          <a:ln w="9525">
            <a:noFill/>
            <a:miter lim="800000"/>
            <a:headEnd/>
            <a:tailEnd/>
          </a:ln>
        </p:spPr>
      </p:pic>
      <p:sp>
        <p:nvSpPr>
          <p:cNvPr id="7" name="Rectangle 6"/>
          <p:cNvSpPr/>
          <p:nvPr/>
        </p:nvSpPr>
        <p:spPr>
          <a:xfrm>
            <a:off x="1214414" y="1071546"/>
            <a:ext cx="2886495" cy="523220"/>
          </a:xfrm>
          <a:prstGeom prst="rect">
            <a:avLst/>
          </a:prstGeom>
        </p:spPr>
        <p:txBody>
          <a:bodyPr wrap="none">
            <a:spAutoFit/>
          </a:bodyPr>
          <a:lstStyle/>
          <a:p>
            <a:r>
              <a:rPr lang="en-US" sz="2800" b="1" dirty="0" smtClean="0"/>
              <a:t>T.S. of a </a:t>
            </a:r>
            <a:r>
              <a:rPr lang="en-US" sz="2800" b="1" dirty="0" err="1" smtClean="0"/>
              <a:t>dicot</a:t>
            </a:r>
            <a:r>
              <a:rPr lang="en-US" sz="2800" b="1" dirty="0" smtClean="0"/>
              <a:t> root</a:t>
            </a:r>
            <a:endParaRPr lang="en-US" sz="2800" b="1" dirty="0"/>
          </a:p>
        </p:txBody>
      </p:sp>
      <p:sp>
        <p:nvSpPr>
          <p:cNvPr id="9" name="Rectangle 8"/>
          <p:cNvSpPr/>
          <p:nvPr/>
        </p:nvSpPr>
        <p:spPr>
          <a:xfrm>
            <a:off x="5429256" y="1214422"/>
            <a:ext cx="1707520" cy="400110"/>
          </a:xfrm>
          <a:prstGeom prst="rect">
            <a:avLst/>
          </a:prstGeom>
        </p:spPr>
        <p:txBody>
          <a:bodyPr wrap="none">
            <a:spAutoFit/>
          </a:bodyPr>
          <a:lstStyle/>
          <a:p>
            <a:pPr algn="ctr"/>
            <a:r>
              <a:rPr lang="ar-SA" sz="2000" b="1" dirty="0" smtClean="0"/>
              <a:t>جذر ذوات الفلقتين</a:t>
            </a:r>
            <a:endParaRPr lang="en-US" sz="2000" b="1" dirty="0"/>
          </a:p>
        </p:txBody>
      </p:sp>
      <p:pic>
        <p:nvPicPr>
          <p:cNvPr id="55298" name="Picture 2" descr="http://textbook.s-anand.net/wp-content/uploads/2011/02/fig6_6a.png"/>
          <p:cNvPicPr>
            <a:picLocks noChangeAspect="1" noChangeArrowheads="1"/>
          </p:cNvPicPr>
          <p:nvPr/>
        </p:nvPicPr>
        <p:blipFill>
          <a:blip r:embed="rId5"/>
          <a:srcRect/>
          <a:stretch>
            <a:fillRect/>
          </a:stretch>
        </p:blipFill>
        <p:spPr bwMode="auto">
          <a:xfrm>
            <a:off x="5072066" y="2143116"/>
            <a:ext cx="3643338" cy="4429156"/>
          </a:xfrm>
          <a:prstGeom prst="rect">
            <a:avLst/>
          </a:prstGeom>
          <a:noFill/>
        </p:spPr>
      </p:pic>
      <p:sp>
        <p:nvSpPr>
          <p:cNvPr id="8" name="Rectangle 7"/>
          <p:cNvSpPr/>
          <p:nvPr/>
        </p:nvSpPr>
        <p:spPr>
          <a:xfrm>
            <a:off x="3071802" y="428604"/>
            <a:ext cx="3039615" cy="584775"/>
          </a:xfrm>
          <a:prstGeom prst="rect">
            <a:avLst/>
          </a:prstGeom>
        </p:spPr>
        <p:txBody>
          <a:bodyPr wrap="none">
            <a:spAutoFit/>
          </a:bodyPr>
          <a:lstStyle/>
          <a:p>
            <a:pPr algn="just"/>
            <a:r>
              <a:rPr lang="ar-EG" sz="3200" b="1" dirty="0" smtClean="0">
                <a:solidFill>
                  <a:schemeClr val="bg1"/>
                </a:solidFill>
              </a:rPr>
              <a:t>ق. ع. في جذر فلقتين</a:t>
            </a:r>
            <a:endParaRPr lang="ar-SA" sz="32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5786454"/>
            <a:ext cx="7772400" cy="785794"/>
          </a:xfrm>
        </p:spPr>
        <p:txBody>
          <a:bodyPr>
            <a:normAutofit/>
          </a:bodyPr>
          <a:lstStyle/>
          <a:p>
            <a:r>
              <a:rPr lang="en-US" sz="2800" u="sng" dirty="0" err="1">
                <a:latin typeface="Comic Sans MS" pitchFamily="66" charset="0"/>
              </a:rPr>
              <a:t>Dicot</a:t>
            </a:r>
            <a:r>
              <a:rPr lang="en-US" sz="2800" u="sng" dirty="0">
                <a:latin typeface="Comic Sans MS" pitchFamily="66" charset="0"/>
              </a:rPr>
              <a:t> Root</a:t>
            </a:r>
          </a:p>
        </p:txBody>
      </p:sp>
      <p:pic>
        <p:nvPicPr>
          <p:cNvPr id="34820" name="Picture 4" descr="dicotxsroot"/>
          <p:cNvPicPr>
            <a:picLocks noChangeAspect="1" noChangeArrowheads="1"/>
          </p:cNvPicPr>
          <p:nvPr/>
        </p:nvPicPr>
        <p:blipFill>
          <a:blip r:embed="rId3" cstate="print"/>
          <a:srcRect/>
          <a:stretch>
            <a:fillRect/>
          </a:stretch>
        </p:blipFill>
        <p:spPr bwMode="auto">
          <a:xfrm>
            <a:off x="304800" y="1295400"/>
            <a:ext cx="4664075" cy="4435475"/>
          </a:xfrm>
          <a:prstGeom prst="rect">
            <a:avLst/>
          </a:prstGeom>
          <a:noFill/>
        </p:spPr>
      </p:pic>
      <p:pic>
        <p:nvPicPr>
          <p:cNvPr id="34822" name="Picture 6" descr="dicotxsroot02"/>
          <p:cNvPicPr>
            <a:picLocks noChangeAspect="1" noChangeArrowheads="1"/>
          </p:cNvPicPr>
          <p:nvPr/>
        </p:nvPicPr>
        <p:blipFill>
          <a:blip r:embed="rId4" cstate="print"/>
          <a:srcRect/>
          <a:stretch>
            <a:fillRect/>
          </a:stretch>
        </p:blipFill>
        <p:spPr bwMode="auto">
          <a:xfrm>
            <a:off x="5029200" y="1928802"/>
            <a:ext cx="3649663" cy="3405198"/>
          </a:xfrm>
          <a:prstGeom prst="rect">
            <a:avLst/>
          </a:prstGeom>
          <a:noFill/>
        </p:spPr>
      </p:pic>
      <p:sp>
        <p:nvSpPr>
          <p:cNvPr id="34825" name="Line 9"/>
          <p:cNvSpPr>
            <a:spLocks noChangeShapeType="1"/>
          </p:cNvSpPr>
          <p:nvPr/>
        </p:nvSpPr>
        <p:spPr bwMode="auto">
          <a:xfrm flipV="1">
            <a:off x="5410200" y="4648200"/>
            <a:ext cx="762000" cy="990600"/>
          </a:xfrm>
          <a:prstGeom prst="line">
            <a:avLst/>
          </a:prstGeom>
          <a:noFill/>
          <a:ln w="28575">
            <a:solidFill>
              <a:schemeClr val="tx1"/>
            </a:solidFill>
            <a:round/>
            <a:headEnd/>
            <a:tailEnd type="triangle" w="med" len="med"/>
          </a:ln>
          <a:effectLst/>
        </p:spPr>
        <p:txBody>
          <a:bodyPr/>
          <a:lstStyle/>
          <a:p>
            <a:endParaRPr lang="ar-SA"/>
          </a:p>
        </p:txBody>
      </p:sp>
      <p:sp>
        <p:nvSpPr>
          <p:cNvPr id="34826" name="Text Box 10"/>
          <p:cNvSpPr txBox="1">
            <a:spLocks noChangeArrowheads="1"/>
          </p:cNvSpPr>
          <p:nvPr/>
        </p:nvSpPr>
        <p:spPr bwMode="auto">
          <a:xfrm>
            <a:off x="4784725" y="5603875"/>
            <a:ext cx="1143000" cy="366713"/>
          </a:xfrm>
          <a:prstGeom prst="rect">
            <a:avLst/>
          </a:prstGeom>
          <a:noFill/>
          <a:ln w="9525">
            <a:noFill/>
            <a:miter lim="800000"/>
            <a:headEnd/>
            <a:tailEnd/>
          </a:ln>
          <a:effectLst/>
        </p:spPr>
        <p:txBody>
          <a:bodyPr wrap="none">
            <a:spAutoFit/>
          </a:bodyPr>
          <a:lstStyle/>
          <a:p>
            <a:r>
              <a:rPr lang="en-US" sz="1800"/>
              <a:t>Pericycle</a:t>
            </a:r>
          </a:p>
        </p:txBody>
      </p:sp>
      <p:sp>
        <p:nvSpPr>
          <p:cNvPr id="34828" name="Line 12"/>
          <p:cNvSpPr>
            <a:spLocks noChangeShapeType="1"/>
          </p:cNvSpPr>
          <p:nvPr/>
        </p:nvSpPr>
        <p:spPr bwMode="auto">
          <a:xfrm flipV="1">
            <a:off x="6477000" y="5029200"/>
            <a:ext cx="228600" cy="609600"/>
          </a:xfrm>
          <a:prstGeom prst="line">
            <a:avLst/>
          </a:prstGeom>
          <a:noFill/>
          <a:ln w="28575">
            <a:solidFill>
              <a:schemeClr val="tx1"/>
            </a:solidFill>
            <a:round/>
            <a:headEnd/>
            <a:tailEnd type="triangle" w="med" len="med"/>
          </a:ln>
          <a:effectLst/>
        </p:spPr>
        <p:txBody>
          <a:bodyPr/>
          <a:lstStyle/>
          <a:p>
            <a:endParaRPr lang="ar-SA"/>
          </a:p>
        </p:txBody>
      </p:sp>
      <p:sp>
        <p:nvSpPr>
          <p:cNvPr id="34829" name="Text Box 13"/>
          <p:cNvSpPr txBox="1">
            <a:spLocks noChangeArrowheads="1"/>
          </p:cNvSpPr>
          <p:nvPr/>
        </p:nvSpPr>
        <p:spPr bwMode="auto">
          <a:xfrm>
            <a:off x="6308725" y="5680075"/>
            <a:ext cx="1423988" cy="366713"/>
          </a:xfrm>
          <a:prstGeom prst="rect">
            <a:avLst/>
          </a:prstGeom>
          <a:noFill/>
          <a:ln w="9525">
            <a:noFill/>
            <a:miter lim="800000"/>
            <a:headEnd/>
            <a:tailEnd/>
          </a:ln>
          <a:effectLst/>
        </p:spPr>
        <p:txBody>
          <a:bodyPr wrap="none">
            <a:spAutoFit/>
          </a:bodyPr>
          <a:lstStyle/>
          <a:p>
            <a:r>
              <a:rPr lang="en-US" sz="1800" dirty="0"/>
              <a:t>Endodermis</a:t>
            </a:r>
          </a:p>
        </p:txBody>
      </p:sp>
      <p:sp>
        <p:nvSpPr>
          <p:cNvPr id="34830" name="Line 14"/>
          <p:cNvSpPr>
            <a:spLocks noChangeShapeType="1"/>
          </p:cNvSpPr>
          <p:nvPr/>
        </p:nvSpPr>
        <p:spPr bwMode="auto">
          <a:xfrm>
            <a:off x="6786578" y="1428736"/>
            <a:ext cx="147622" cy="704864"/>
          </a:xfrm>
          <a:prstGeom prst="line">
            <a:avLst/>
          </a:prstGeom>
          <a:noFill/>
          <a:ln w="28575">
            <a:solidFill>
              <a:schemeClr val="tx1"/>
            </a:solidFill>
            <a:round/>
            <a:headEnd/>
            <a:tailEnd type="triangle" w="med" len="med"/>
          </a:ln>
          <a:effectLst/>
        </p:spPr>
        <p:txBody>
          <a:bodyPr/>
          <a:lstStyle/>
          <a:p>
            <a:endParaRPr lang="ar-SA"/>
          </a:p>
        </p:txBody>
      </p:sp>
      <p:sp>
        <p:nvSpPr>
          <p:cNvPr id="34831" name="Line 15"/>
          <p:cNvSpPr>
            <a:spLocks noChangeShapeType="1"/>
          </p:cNvSpPr>
          <p:nvPr/>
        </p:nvSpPr>
        <p:spPr bwMode="auto">
          <a:xfrm flipH="1">
            <a:off x="7162800" y="1500174"/>
            <a:ext cx="338158" cy="2005026"/>
          </a:xfrm>
          <a:prstGeom prst="line">
            <a:avLst/>
          </a:prstGeom>
          <a:noFill/>
          <a:ln w="28575">
            <a:solidFill>
              <a:schemeClr val="tx1"/>
            </a:solidFill>
            <a:round/>
            <a:headEnd/>
            <a:tailEnd type="triangle" w="med" len="med"/>
          </a:ln>
          <a:effectLst/>
        </p:spPr>
        <p:txBody>
          <a:bodyPr/>
          <a:lstStyle/>
          <a:p>
            <a:endParaRPr lang="ar-SA"/>
          </a:p>
        </p:txBody>
      </p:sp>
      <p:sp>
        <p:nvSpPr>
          <p:cNvPr id="34832" name="Text Box 16"/>
          <p:cNvSpPr txBox="1">
            <a:spLocks noChangeArrowheads="1"/>
          </p:cNvSpPr>
          <p:nvPr/>
        </p:nvSpPr>
        <p:spPr bwMode="auto">
          <a:xfrm>
            <a:off x="5715008" y="1214422"/>
            <a:ext cx="920750" cy="366713"/>
          </a:xfrm>
          <a:prstGeom prst="rect">
            <a:avLst/>
          </a:prstGeom>
          <a:noFill/>
          <a:ln w="9525">
            <a:noFill/>
            <a:miter lim="800000"/>
            <a:headEnd/>
            <a:tailEnd/>
          </a:ln>
          <a:effectLst/>
        </p:spPr>
        <p:txBody>
          <a:bodyPr wrap="none">
            <a:spAutoFit/>
          </a:bodyPr>
          <a:lstStyle/>
          <a:p>
            <a:r>
              <a:rPr lang="en-US" sz="1800" dirty="0"/>
              <a:t>Phloem</a:t>
            </a:r>
          </a:p>
        </p:txBody>
      </p:sp>
      <p:sp>
        <p:nvSpPr>
          <p:cNvPr id="34833" name="Text Box 17"/>
          <p:cNvSpPr txBox="1">
            <a:spLocks noChangeArrowheads="1"/>
          </p:cNvSpPr>
          <p:nvPr/>
        </p:nvSpPr>
        <p:spPr bwMode="auto">
          <a:xfrm>
            <a:off x="7572396" y="1428736"/>
            <a:ext cx="833438" cy="366713"/>
          </a:xfrm>
          <a:prstGeom prst="rect">
            <a:avLst/>
          </a:prstGeom>
          <a:noFill/>
          <a:ln w="9525">
            <a:noFill/>
            <a:miter lim="800000"/>
            <a:headEnd/>
            <a:tailEnd/>
          </a:ln>
          <a:effectLst/>
        </p:spPr>
        <p:txBody>
          <a:bodyPr wrap="none">
            <a:spAutoFit/>
          </a:bodyPr>
          <a:lstStyle/>
          <a:p>
            <a:r>
              <a:rPr lang="en-US" sz="1800" dirty="0"/>
              <a:t>Xylem</a:t>
            </a:r>
          </a:p>
        </p:txBody>
      </p:sp>
      <p:sp>
        <p:nvSpPr>
          <p:cNvPr id="13" name="Rectangle 12"/>
          <p:cNvSpPr/>
          <p:nvPr/>
        </p:nvSpPr>
        <p:spPr>
          <a:xfrm>
            <a:off x="3143240" y="500042"/>
            <a:ext cx="3039615" cy="584775"/>
          </a:xfrm>
          <a:prstGeom prst="rect">
            <a:avLst/>
          </a:prstGeom>
        </p:spPr>
        <p:txBody>
          <a:bodyPr wrap="none">
            <a:spAutoFit/>
          </a:bodyPr>
          <a:lstStyle/>
          <a:p>
            <a:pPr algn="just"/>
            <a:r>
              <a:rPr lang="ar-EG" sz="3200" b="1" dirty="0" smtClean="0">
                <a:solidFill>
                  <a:schemeClr val="bg1"/>
                </a:solidFill>
              </a:rPr>
              <a:t>ق. ع. في جذر فلقتين</a:t>
            </a:r>
            <a:endParaRPr lang="ar-SA" sz="3200" b="1"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214422"/>
            <a:ext cx="8072494" cy="5246043"/>
          </a:xfrm>
        </p:spPr>
        <p:txBody>
          <a:bodyPr>
            <a:noAutofit/>
          </a:bodyPr>
          <a:lstStyle/>
          <a:p>
            <a:pPr algn="ctr">
              <a:spcAft>
                <a:spcPts val="600"/>
              </a:spcAft>
            </a:pPr>
            <a:r>
              <a:rPr lang="ar-SA" sz="2800" b="1" dirty="0" smtClean="0"/>
              <a:t>تنشأ الأنسجة الابتدائية للجذر من نشاط المرستيم القمي الابتدائي وعند عمل قطاعات عرضية في منطقة الشعيرات الجذرية بالجذر يلاحظ أن الجذر يتكون من أنسجة عديدة تظهر من </a:t>
            </a:r>
            <a:r>
              <a:rPr lang="ar-SA" sz="2800" b="1" dirty="0" err="1" smtClean="0"/>
              <a:t>ا</a:t>
            </a:r>
            <a:r>
              <a:rPr lang="ar-IQ" sz="2800" b="1" dirty="0" smtClean="0"/>
              <a:t>الخارج </a:t>
            </a:r>
            <a:r>
              <a:rPr lang="ar-SA" sz="2800" b="1" dirty="0" smtClean="0"/>
              <a:t>إلى </a:t>
            </a:r>
            <a:r>
              <a:rPr lang="ar-SA" sz="2800" b="1" dirty="0" smtClean="0"/>
              <a:t>المركز كالتالي :</a:t>
            </a:r>
          </a:p>
          <a:p>
            <a:pPr algn="just">
              <a:spcAft>
                <a:spcPts val="600"/>
              </a:spcAft>
              <a:buNone/>
            </a:pPr>
            <a:endParaRPr lang="ar-SA" sz="2800" b="1" dirty="0" smtClean="0"/>
          </a:p>
        </p:txBody>
      </p:sp>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5" name="Rectangle 4"/>
          <p:cNvSpPr/>
          <p:nvPr/>
        </p:nvSpPr>
        <p:spPr>
          <a:xfrm>
            <a:off x="4214810" y="428604"/>
            <a:ext cx="997389" cy="646331"/>
          </a:xfrm>
          <a:prstGeom prst="rect">
            <a:avLst/>
          </a:prstGeom>
        </p:spPr>
        <p:txBody>
          <a:bodyPr wrap="none">
            <a:spAutoFit/>
          </a:bodyPr>
          <a:lstStyle/>
          <a:p>
            <a:r>
              <a:rPr lang="ar-EG"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a:rPr>
              <a:t>مقدمة</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0" name="Diagram 9"/>
          <p:cNvGraphicFramePr/>
          <p:nvPr/>
        </p:nvGraphicFramePr>
        <p:xfrm>
          <a:off x="428596" y="2714620"/>
          <a:ext cx="7786742" cy="4349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7" name="Rectangle 6"/>
          <p:cNvSpPr/>
          <p:nvPr/>
        </p:nvSpPr>
        <p:spPr>
          <a:xfrm>
            <a:off x="5527905" y="3643314"/>
            <a:ext cx="2886495" cy="523220"/>
          </a:xfrm>
          <a:prstGeom prst="rect">
            <a:avLst/>
          </a:prstGeom>
        </p:spPr>
        <p:txBody>
          <a:bodyPr wrap="none">
            <a:spAutoFit/>
          </a:bodyPr>
          <a:lstStyle/>
          <a:p>
            <a:r>
              <a:rPr lang="en-US" sz="2800" b="1" dirty="0" smtClean="0"/>
              <a:t>T.S. of a </a:t>
            </a:r>
            <a:r>
              <a:rPr lang="en-US" sz="2800" b="1" dirty="0" err="1" smtClean="0"/>
              <a:t>dicot</a:t>
            </a:r>
            <a:r>
              <a:rPr lang="en-US" sz="2800" b="1" dirty="0" smtClean="0"/>
              <a:t> root</a:t>
            </a:r>
            <a:endParaRPr lang="en-US" sz="2800" b="1" dirty="0"/>
          </a:p>
        </p:txBody>
      </p:sp>
      <p:sp>
        <p:nvSpPr>
          <p:cNvPr id="9" name="Rectangle 8"/>
          <p:cNvSpPr/>
          <p:nvPr/>
        </p:nvSpPr>
        <p:spPr>
          <a:xfrm>
            <a:off x="6072198" y="4429132"/>
            <a:ext cx="1707520" cy="400110"/>
          </a:xfrm>
          <a:prstGeom prst="rect">
            <a:avLst/>
          </a:prstGeom>
        </p:spPr>
        <p:txBody>
          <a:bodyPr wrap="none">
            <a:spAutoFit/>
          </a:bodyPr>
          <a:lstStyle/>
          <a:p>
            <a:pPr algn="ctr"/>
            <a:r>
              <a:rPr lang="ar-SA" sz="2000" b="1" dirty="0" smtClean="0"/>
              <a:t>جذر ذوات الفلقتين</a:t>
            </a:r>
            <a:endParaRPr lang="en-US" sz="2000" b="1" dirty="0"/>
          </a:p>
        </p:txBody>
      </p:sp>
      <p:pic>
        <p:nvPicPr>
          <p:cNvPr id="8" name="Picture 2" descr="http://image.tutornext.com/cms/files/u70/chapter-6-8.jpg"/>
          <p:cNvPicPr>
            <a:picLocks noChangeAspect="1" noChangeArrowheads="1"/>
          </p:cNvPicPr>
          <p:nvPr/>
        </p:nvPicPr>
        <p:blipFill>
          <a:blip r:embed="rId3"/>
          <a:srcRect/>
          <a:stretch>
            <a:fillRect/>
          </a:stretch>
        </p:blipFill>
        <p:spPr bwMode="auto">
          <a:xfrm>
            <a:off x="428596" y="1428736"/>
            <a:ext cx="5143536" cy="4769214"/>
          </a:xfrm>
          <a:prstGeom prst="rect">
            <a:avLst/>
          </a:prstGeom>
          <a:noFill/>
        </p:spPr>
      </p:pic>
      <p:sp>
        <p:nvSpPr>
          <p:cNvPr id="10" name="Rectangle 9"/>
          <p:cNvSpPr/>
          <p:nvPr/>
        </p:nvSpPr>
        <p:spPr>
          <a:xfrm>
            <a:off x="3071802" y="428604"/>
            <a:ext cx="3039615" cy="584775"/>
          </a:xfrm>
          <a:prstGeom prst="rect">
            <a:avLst/>
          </a:prstGeom>
        </p:spPr>
        <p:txBody>
          <a:bodyPr wrap="none">
            <a:spAutoFit/>
          </a:bodyPr>
          <a:lstStyle/>
          <a:p>
            <a:pPr algn="just"/>
            <a:r>
              <a:rPr lang="ar-EG" sz="3200" b="1" dirty="0" smtClean="0">
                <a:solidFill>
                  <a:schemeClr val="bg1"/>
                </a:solidFill>
              </a:rPr>
              <a:t>ق. ع. في جذر فلقتين</a:t>
            </a:r>
            <a:endParaRPr lang="ar-SA" sz="32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7" name="Rectangle 6"/>
          <p:cNvSpPr/>
          <p:nvPr/>
        </p:nvSpPr>
        <p:spPr>
          <a:xfrm>
            <a:off x="5715008" y="3714752"/>
            <a:ext cx="2886495" cy="523220"/>
          </a:xfrm>
          <a:prstGeom prst="rect">
            <a:avLst/>
          </a:prstGeom>
        </p:spPr>
        <p:txBody>
          <a:bodyPr wrap="none">
            <a:spAutoFit/>
          </a:bodyPr>
          <a:lstStyle/>
          <a:p>
            <a:r>
              <a:rPr lang="en-US" sz="2800" b="1" dirty="0" smtClean="0"/>
              <a:t>T.S. of a </a:t>
            </a:r>
            <a:r>
              <a:rPr lang="en-US" sz="2800" b="1" dirty="0" err="1" smtClean="0"/>
              <a:t>dicot</a:t>
            </a:r>
            <a:r>
              <a:rPr lang="en-US" sz="2800" b="1" dirty="0" smtClean="0"/>
              <a:t> root</a:t>
            </a:r>
            <a:endParaRPr lang="en-US" sz="2800" b="1" dirty="0"/>
          </a:p>
        </p:txBody>
      </p:sp>
      <p:sp>
        <p:nvSpPr>
          <p:cNvPr id="9" name="Rectangle 8"/>
          <p:cNvSpPr/>
          <p:nvPr/>
        </p:nvSpPr>
        <p:spPr>
          <a:xfrm>
            <a:off x="6072198" y="4429132"/>
            <a:ext cx="1707520" cy="400110"/>
          </a:xfrm>
          <a:prstGeom prst="rect">
            <a:avLst/>
          </a:prstGeom>
        </p:spPr>
        <p:txBody>
          <a:bodyPr wrap="none">
            <a:spAutoFit/>
          </a:bodyPr>
          <a:lstStyle/>
          <a:p>
            <a:pPr algn="ctr"/>
            <a:r>
              <a:rPr lang="ar-SA" sz="2000" b="1" dirty="0" smtClean="0"/>
              <a:t>جذر ذوات الفلقتين</a:t>
            </a:r>
            <a:endParaRPr lang="en-US" sz="2000" b="1" dirty="0"/>
          </a:p>
        </p:txBody>
      </p:sp>
      <p:pic>
        <p:nvPicPr>
          <p:cNvPr id="10" name="Picture 2" descr="http://img17.imageshack.us/img17/8080/dscn7900og2.jpg"/>
          <p:cNvPicPr>
            <a:picLocks noChangeAspect="1" noChangeArrowheads="1"/>
          </p:cNvPicPr>
          <p:nvPr/>
        </p:nvPicPr>
        <p:blipFill>
          <a:blip r:embed="rId3"/>
          <a:srcRect/>
          <a:stretch>
            <a:fillRect/>
          </a:stretch>
        </p:blipFill>
        <p:spPr bwMode="auto">
          <a:xfrm>
            <a:off x="428596" y="1785926"/>
            <a:ext cx="5357850" cy="4429156"/>
          </a:xfrm>
          <a:prstGeom prst="rect">
            <a:avLst/>
          </a:prstGeom>
          <a:noFill/>
        </p:spPr>
      </p:pic>
      <p:sp>
        <p:nvSpPr>
          <p:cNvPr id="11" name="Rectangle 10"/>
          <p:cNvSpPr/>
          <p:nvPr/>
        </p:nvSpPr>
        <p:spPr>
          <a:xfrm>
            <a:off x="3071802" y="428604"/>
            <a:ext cx="3039615" cy="584775"/>
          </a:xfrm>
          <a:prstGeom prst="rect">
            <a:avLst/>
          </a:prstGeom>
        </p:spPr>
        <p:txBody>
          <a:bodyPr wrap="none">
            <a:spAutoFit/>
          </a:bodyPr>
          <a:lstStyle/>
          <a:p>
            <a:pPr algn="just"/>
            <a:r>
              <a:rPr lang="ar-EG" sz="3200" b="1" dirty="0" smtClean="0">
                <a:solidFill>
                  <a:schemeClr val="bg1"/>
                </a:solidFill>
              </a:rPr>
              <a:t>ق. ع. في جذر فلقتين</a:t>
            </a:r>
            <a:endParaRPr lang="ar-SA" sz="32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7" name="Rectangle 6"/>
          <p:cNvSpPr/>
          <p:nvPr/>
        </p:nvSpPr>
        <p:spPr>
          <a:xfrm>
            <a:off x="5715008" y="3714752"/>
            <a:ext cx="2886495" cy="523220"/>
          </a:xfrm>
          <a:prstGeom prst="rect">
            <a:avLst/>
          </a:prstGeom>
        </p:spPr>
        <p:txBody>
          <a:bodyPr wrap="none">
            <a:spAutoFit/>
          </a:bodyPr>
          <a:lstStyle/>
          <a:p>
            <a:r>
              <a:rPr lang="en-US" sz="2800" b="1" dirty="0" smtClean="0"/>
              <a:t>T.S. of a </a:t>
            </a:r>
            <a:r>
              <a:rPr lang="en-US" sz="2800" b="1" dirty="0" err="1" smtClean="0"/>
              <a:t>dicot</a:t>
            </a:r>
            <a:r>
              <a:rPr lang="en-US" sz="2800" b="1" dirty="0" smtClean="0"/>
              <a:t> root</a:t>
            </a:r>
            <a:endParaRPr lang="en-US" sz="2800" b="1" dirty="0"/>
          </a:p>
        </p:txBody>
      </p:sp>
      <p:sp>
        <p:nvSpPr>
          <p:cNvPr id="9" name="Rectangle 8"/>
          <p:cNvSpPr/>
          <p:nvPr/>
        </p:nvSpPr>
        <p:spPr>
          <a:xfrm>
            <a:off x="6072198" y="4429132"/>
            <a:ext cx="1707520" cy="400110"/>
          </a:xfrm>
          <a:prstGeom prst="rect">
            <a:avLst/>
          </a:prstGeom>
        </p:spPr>
        <p:txBody>
          <a:bodyPr wrap="none">
            <a:spAutoFit/>
          </a:bodyPr>
          <a:lstStyle/>
          <a:p>
            <a:pPr algn="ctr"/>
            <a:r>
              <a:rPr lang="ar-SA" sz="2000" b="1" dirty="0" smtClean="0"/>
              <a:t>جذر ذوات الفلقتين</a:t>
            </a:r>
            <a:endParaRPr lang="en-US" sz="2000" b="1" dirty="0"/>
          </a:p>
        </p:txBody>
      </p:sp>
      <p:pic>
        <p:nvPicPr>
          <p:cNvPr id="8" name="Picture 4" descr="dicot root 1"/>
          <p:cNvPicPr>
            <a:picLocks noChangeAspect="1" noChangeArrowheads="1"/>
          </p:cNvPicPr>
          <p:nvPr/>
        </p:nvPicPr>
        <p:blipFill>
          <a:blip r:embed="rId3" cstate="print"/>
          <a:srcRect/>
          <a:stretch>
            <a:fillRect/>
          </a:stretch>
        </p:blipFill>
        <p:spPr bwMode="auto">
          <a:xfrm>
            <a:off x="357158" y="1857364"/>
            <a:ext cx="5472122" cy="4238636"/>
          </a:xfrm>
          <a:prstGeom prst="rect">
            <a:avLst/>
          </a:prstGeom>
          <a:noFill/>
          <a:ln w="9525">
            <a:noFill/>
            <a:miter lim="800000"/>
            <a:headEnd/>
            <a:tailEnd/>
          </a:ln>
        </p:spPr>
      </p:pic>
      <p:sp>
        <p:nvSpPr>
          <p:cNvPr id="10" name="Rectangle 9"/>
          <p:cNvSpPr/>
          <p:nvPr/>
        </p:nvSpPr>
        <p:spPr>
          <a:xfrm>
            <a:off x="3143240" y="500042"/>
            <a:ext cx="3039615" cy="584775"/>
          </a:xfrm>
          <a:prstGeom prst="rect">
            <a:avLst/>
          </a:prstGeom>
        </p:spPr>
        <p:txBody>
          <a:bodyPr wrap="none">
            <a:spAutoFit/>
          </a:bodyPr>
          <a:lstStyle/>
          <a:p>
            <a:pPr algn="just"/>
            <a:r>
              <a:rPr lang="ar-EG" sz="3200" b="1" dirty="0" smtClean="0">
                <a:solidFill>
                  <a:schemeClr val="bg1"/>
                </a:solidFill>
              </a:rPr>
              <a:t>ق. ع. في جذر فلقتين</a:t>
            </a:r>
            <a:endParaRPr lang="ar-SA" sz="32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800" decel="100000"/>
                                        <p:tgtEl>
                                          <p:spTgt spid="8"/>
                                        </p:tgtEl>
                                      </p:cBhvr>
                                    </p:animEffect>
                                    <p:anim calcmode="lin" valueType="num">
                                      <p:cBhvr>
                                        <p:cTn id="18" dur="800" decel="100000" fill="hold"/>
                                        <p:tgtEl>
                                          <p:spTgt spid="8"/>
                                        </p:tgtEl>
                                        <p:attrNameLst>
                                          <p:attrName>style.rotation</p:attrName>
                                        </p:attrNameLst>
                                      </p:cBhvr>
                                      <p:tavLst>
                                        <p:tav tm="0">
                                          <p:val>
                                            <p:fltVal val="-90"/>
                                          </p:val>
                                        </p:tav>
                                        <p:tav tm="100000">
                                          <p:val>
                                            <p:fltVal val="0"/>
                                          </p:val>
                                        </p:tav>
                                      </p:tavLst>
                                    </p:anim>
                                    <p:anim calcmode="lin" valueType="num">
                                      <p:cBhvr>
                                        <p:cTn id="19" dur="800" decel="100000" fill="hold"/>
                                        <p:tgtEl>
                                          <p:spTgt spid="8"/>
                                        </p:tgtEl>
                                        <p:attrNameLst>
                                          <p:attrName>ppt_x</p:attrName>
                                        </p:attrNameLst>
                                      </p:cBhvr>
                                      <p:tavLst>
                                        <p:tav tm="0">
                                          <p:val>
                                            <p:strVal val="#ppt_x+0.4"/>
                                          </p:val>
                                        </p:tav>
                                        <p:tav tm="100000">
                                          <p:val>
                                            <p:strVal val="#ppt_x-0.05"/>
                                          </p:val>
                                        </p:tav>
                                      </p:tavLst>
                                    </p:anim>
                                    <p:anim calcmode="lin" valueType="num">
                                      <p:cBhvr>
                                        <p:cTn id="20" dur="800" decel="100000" fill="hold"/>
                                        <p:tgtEl>
                                          <p:spTgt spid="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7" name="Rectangle 6"/>
          <p:cNvSpPr/>
          <p:nvPr/>
        </p:nvSpPr>
        <p:spPr>
          <a:xfrm>
            <a:off x="5786446" y="3714752"/>
            <a:ext cx="2886495" cy="523220"/>
          </a:xfrm>
          <a:prstGeom prst="rect">
            <a:avLst/>
          </a:prstGeom>
        </p:spPr>
        <p:txBody>
          <a:bodyPr wrap="none">
            <a:spAutoFit/>
          </a:bodyPr>
          <a:lstStyle/>
          <a:p>
            <a:r>
              <a:rPr lang="en-US" sz="2800" b="1" dirty="0" smtClean="0"/>
              <a:t>T.S. of a </a:t>
            </a:r>
            <a:r>
              <a:rPr lang="en-US" sz="2800" b="1" dirty="0" err="1" smtClean="0"/>
              <a:t>dicot</a:t>
            </a:r>
            <a:r>
              <a:rPr lang="en-US" sz="2800" b="1" dirty="0" smtClean="0"/>
              <a:t> root</a:t>
            </a:r>
            <a:endParaRPr lang="en-US" sz="2800" b="1" dirty="0"/>
          </a:p>
        </p:txBody>
      </p:sp>
      <p:sp>
        <p:nvSpPr>
          <p:cNvPr id="9" name="Rectangle 8"/>
          <p:cNvSpPr/>
          <p:nvPr/>
        </p:nvSpPr>
        <p:spPr>
          <a:xfrm>
            <a:off x="6072198" y="4429132"/>
            <a:ext cx="1707520" cy="400110"/>
          </a:xfrm>
          <a:prstGeom prst="rect">
            <a:avLst/>
          </a:prstGeom>
        </p:spPr>
        <p:txBody>
          <a:bodyPr wrap="none">
            <a:spAutoFit/>
          </a:bodyPr>
          <a:lstStyle/>
          <a:p>
            <a:pPr algn="ctr"/>
            <a:r>
              <a:rPr lang="ar-SA" sz="2000" b="1" dirty="0" smtClean="0"/>
              <a:t>جذر ذوات الفلقتين</a:t>
            </a:r>
            <a:endParaRPr lang="en-US" sz="2000" b="1" dirty="0"/>
          </a:p>
        </p:txBody>
      </p:sp>
      <p:pic>
        <p:nvPicPr>
          <p:cNvPr id="10" name="Picture 2" descr="dicot root 6"/>
          <p:cNvPicPr>
            <a:picLocks noChangeAspect="1" noChangeArrowheads="1"/>
          </p:cNvPicPr>
          <p:nvPr/>
        </p:nvPicPr>
        <p:blipFill>
          <a:blip r:embed="rId3" cstate="print"/>
          <a:srcRect/>
          <a:stretch>
            <a:fillRect/>
          </a:stretch>
        </p:blipFill>
        <p:spPr bwMode="auto">
          <a:xfrm>
            <a:off x="500034" y="1357298"/>
            <a:ext cx="5429288" cy="5072098"/>
          </a:xfrm>
          <a:prstGeom prst="rect">
            <a:avLst/>
          </a:prstGeom>
          <a:noFill/>
          <a:ln w="9525">
            <a:noFill/>
            <a:miter lim="800000"/>
            <a:headEnd/>
            <a:tailEnd/>
          </a:ln>
        </p:spPr>
      </p:pic>
      <p:sp>
        <p:nvSpPr>
          <p:cNvPr id="8" name="Rectangle 7"/>
          <p:cNvSpPr/>
          <p:nvPr/>
        </p:nvSpPr>
        <p:spPr>
          <a:xfrm>
            <a:off x="3143240" y="500042"/>
            <a:ext cx="3039615" cy="584775"/>
          </a:xfrm>
          <a:prstGeom prst="rect">
            <a:avLst/>
          </a:prstGeom>
        </p:spPr>
        <p:txBody>
          <a:bodyPr wrap="none">
            <a:spAutoFit/>
          </a:bodyPr>
          <a:lstStyle/>
          <a:p>
            <a:pPr algn="just"/>
            <a:r>
              <a:rPr lang="ar-EG" sz="3200" b="1" dirty="0" smtClean="0">
                <a:solidFill>
                  <a:schemeClr val="bg1"/>
                </a:solidFill>
              </a:rPr>
              <a:t>ق. ع. في جذر فلقتين</a:t>
            </a:r>
            <a:endParaRPr lang="ar-SA" sz="32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14348" y="5286388"/>
            <a:ext cx="7772400" cy="1143000"/>
          </a:xfrm>
        </p:spPr>
        <p:txBody>
          <a:bodyPr>
            <a:normAutofit/>
          </a:bodyPr>
          <a:lstStyle/>
          <a:p>
            <a:r>
              <a:rPr lang="en-US" sz="2400" b="1" dirty="0">
                <a:latin typeface="Arial Unicode MS" pitchFamily="34" charset="-128"/>
              </a:rPr>
              <a:t>Monocot verses </a:t>
            </a:r>
            <a:r>
              <a:rPr lang="en-US" sz="2400" b="1" dirty="0" err="1">
                <a:latin typeface="Arial Unicode MS" pitchFamily="34" charset="-128"/>
              </a:rPr>
              <a:t>Dicot</a:t>
            </a:r>
            <a:r>
              <a:rPr lang="en-US" sz="2400" b="1" dirty="0">
                <a:latin typeface="Arial Unicode MS" pitchFamily="34" charset="-128"/>
              </a:rPr>
              <a:t> Root</a:t>
            </a:r>
          </a:p>
        </p:txBody>
      </p:sp>
      <p:pic>
        <p:nvPicPr>
          <p:cNvPr id="60419" name="Picture 3" descr="dicotxsroot"/>
          <p:cNvPicPr>
            <a:picLocks noChangeAspect="1" noChangeArrowheads="1"/>
          </p:cNvPicPr>
          <p:nvPr/>
        </p:nvPicPr>
        <p:blipFill>
          <a:blip r:embed="rId3" cstate="print"/>
          <a:srcRect/>
          <a:stretch>
            <a:fillRect/>
          </a:stretch>
        </p:blipFill>
        <p:spPr bwMode="auto">
          <a:xfrm>
            <a:off x="4572000" y="1524000"/>
            <a:ext cx="4214842" cy="3768725"/>
          </a:xfrm>
          <a:prstGeom prst="rect">
            <a:avLst/>
          </a:prstGeom>
          <a:noFill/>
        </p:spPr>
      </p:pic>
      <p:pic>
        <p:nvPicPr>
          <p:cNvPr id="60421" name="Picture 5" descr="monoxsroot"/>
          <p:cNvPicPr>
            <a:picLocks noChangeAspect="1" noChangeArrowheads="1"/>
          </p:cNvPicPr>
          <p:nvPr/>
        </p:nvPicPr>
        <p:blipFill>
          <a:blip r:embed="rId4" cstate="print"/>
          <a:srcRect/>
          <a:stretch>
            <a:fillRect/>
          </a:stretch>
        </p:blipFill>
        <p:spPr bwMode="auto">
          <a:xfrm>
            <a:off x="428596" y="1524000"/>
            <a:ext cx="4067204" cy="3462338"/>
          </a:xfrm>
          <a:prstGeom prst="rect">
            <a:avLst/>
          </a:prstGeom>
          <a:noFill/>
        </p:spPr>
      </p:pic>
      <p:sp>
        <p:nvSpPr>
          <p:cNvPr id="5" name="Rectangle 4"/>
          <p:cNvSpPr/>
          <p:nvPr/>
        </p:nvSpPr>
        <p:spPr>
          <a:xfrm>
            <a:off x="2357422" y="500042"/>
            <a:ext cx="4639412" cy="584775"/>
          </a:xfrm>
          <a:prstGeom prst="rect">
            <a:avLst/>
          </a:prstGeom>
        </p:spPr>
        <p:txBody>
          <a:bodyPr wrap="none">
            <a:spAutoFit/>
          </a:bodyPr>
          <a:lstStyle/>
          <a:p>
            <a:pPr algn="just"/>
            <a:r>
              <a:rPr lang="ar-EG" sz="3200" b="1" dirty="0" smtClean="0">
                <a:solidFill>
                  <a:schemeClr val="bg1"/>
                </a:solidFill>
              </a:rPr>
              <a:t>مقارنة بين جذر فلقة وجذر فلقتين</a:t>
            </a:r>
            <a:endParaRPr lang="ar-SA" sz="32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checkerboard(across)">
                                      <p:cBhvr>
                                        <p:cTn id="12" dur="500"/>
                                        <p:tgtEl>
                                          <p:spTgt spid="604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0421"/>
                                        </p:tgtEl>
                                        <p:attrNameLst>
                                          <p:attrName>style.visibility</p:attrName>
                                        </p:attrNameLst>
                                      </p:cBhvr>
                                      <p:to>
                                        <p:strVal val="visible"/>
                                      </p:to>
                                    </p:set>
                                    <p:animEffect transition="in" filter="checkerboard(across)">
                                      <p:cBhvr>
                                        <p:cTn id="17" dur="500"/>
                                        <p:tgtEl>
                                          <p:spTgt spid="604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418"/>
                                        </p:tgtEl>
                                        <p:attrNameLst>
                                          <p:attrName>style.visibility</p:attrName>
                                        </p:attrNameLst>
                                      </p:cBhvr>
                                      <p:to>
                                        <p:strVal val="visible"/>
                                      </p:to>
                                    </p:set>
                                    <p:animEffect transition="in" filter="checkerboard(across)">
                                      <p:cBhvr>
                                        <p:cTn id="22"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11" name="Title 2"/>
          <p:cNvSpPr>
            <a:spLocks noGrp="1"/>
          </p:cNvSpPr>
          <p:nvPr>
            <p:ph type="title"/>
          </p:nvPr>
        </p:nvSpPr>
        <p:spPr>
          <a:xfrm>
            <a:off x="457200" y="274638"/>
            <a:ext cx="8229600" cy="725470"/>
          </a:xfrm>
        </p:spPr>
        <p:txBody>
          <a:bodyPr>
            <a:normAutofit/>
          </a:bodyPr>
          <a:lstStyle/>
          <a:p>
            <a:r>
              <a:rPr lang="ar-SA" sz="3600" b="1" dirty="0" smtClean="0"/>
              <a:t>النمو الثانوي للجذر</a:t>
            </a:r>
            <a:endParaRPr lang="ar-SA" sz="3600" b="1" dirty="0"/>
          </a:p>
        </p:txBody>
      </p:sp>
      <p:sp>
        <p:nvSpPr>
          <p:cNvPr id="8" name="Content Placeholder 3"/>
          <p:cNvSpPr>
            <a:spLocks noGrp="1"/>
          </p:cNvSpPr>
          <p:nvPr>
            <p:ph idx="1"/>
          </p:nvPr>
        </p:nvSpPr>
        <p:spPr/>
        <p:txBody>
          <a:bodyPr>
            <a:normAutofit/>
          </a:bodyPr>
          <a:lstStyle/>
          <a:p>
            <a:r>
              <a:rPr lang="ar-SA" sz="2800" b="1" dirty="0" smtClean="0"/>
              <a:t>تتغلظ الجذور بنموها في السمك نموا ثانويا، ويحدث النمو الثانوي في النباتات </a:t>
            </a:r>
            <a:r>
              <a:rPr lang="ar-SA" sz="2800" b="1" dirty="0" smtClean="0">
                <a:solidFill>
                  <a:srgbClr val="00B050"/>
                </a:solidFill>
              </a:rPr>
              <a:t>عاريات البذور وذوات الفلقتين</a:t>
            </a:r>
            <a:r>
              <a:rPr lang="ar-SA" sz="2800" b="1" dirty="0" smtClean="0"/>
              <a:t>، </a:t>
            </a:r>
            <a:endParaRPr lang="ar-EG" sz="2800" b="1" dirty="0" smtClean="0"/>
          </a:p>
          <a:p>
            <a:r>
              <a:rPr lang="ar-SA" sz="2800" b="1" dirty="0" smtClean="0"/>
              <a:t>اما النباتات ذوات الفلقة الواحدة فلا يحدث فيها تغلظ ثانوي إلا نادرا كما في الدراسينا</a:t>
            </a:r>
            <a:endParaRPr lang="ar-SA"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11" name="Title 2"/>
          <p:cNvSpPr>
            <a:spLocks noGrp="1"/>
          </p:cNvSpPr>
          <p:nvPr>
            <p:ph type="title"/>
          </p:nvPr>
        </p:nvSpPr>
        <p:spPr>
          <a:xfrm>
            <a:off x="457200" y="274638"/>
            <a:ext cx="8229600" cy="725470"/>
          </a:xfrm>
        </p:spPr>
        <p:txBody>
          <a:bodyPr>
            <a:normAutofit/>
          </a:bodyPr>
          <a:lstStyle/>
          <a:p>
            <a:r>
              <a:rPr lang="ar-SA" sz="3600" b="1" dirty="0" smtClean="0"/>
              <a:t>النمو الثانوي للجذر</a:t>
            </a:r>
            <a:endParaRPr lang="ar-SA" sz="3600" b="1" dirty="0"/>
          </a:p>
        </p:txBody>
      </p:sp>
      <p:sp>
        <p:nvSpPr>
          <p:cNvPr id="6" name="Content Placeholder 3"/>
          <p:cNvSpPr>
            <a:spLocks noGrp="1"/>
          </p:cNvSpPr>
          <p:nvPr>
            <p:ph idx="1"/>
          </p:nvPr>
        </p:nvSpPr>
        <p:spPr>
          <a:xfrm>
            <a:off x="357158" y="1643050"/>
            <a:ext cx="8229600" cy="4525963"/>
          </a:xfrm>
        </p:spPr>
        <p:txBody>
          <a:bodyPr>
            <a:normAutofit lnSpcReduction="10000"/>
          </a:bodyPr>
          <a:lstStyle/>
          <a:p>
            <a:pPr algn="ctr"/>
            <a:r>
              <a:rPr lang="ar-SA" sz="2800" b="1" dirty="0" smtClean="0"/>
              <a:t>يتكون الكامبيوم من الخلايا المرستيمية الموجودة إلى الداخل من اللحاء الابتدائي، والتي تشكل أشرطة غير متصلة من الكامبيوم الوعائي عددها مساوٍ لعدد مجاميع الخشب، </a:t>
            </a:r>
            <a:endParaRPr lang="ar-EG" sz="2800" b="1" dirty="0" smtClean="0"/>
          </a:p>
          <a:p>
            <a:pPr algn="ctr"/>
            <a:r>
              <a:rPr lang="ar-SA" sz="2800" b="1" dirty="0" smtClean="0"/>
              <a:t>وتبدأ في الانقسام حيث تولد خلايا جديدة إلى الداخل مكونة لحاء ثانوي وأخرى إلى الخارج مكونة الخشب الثانوي</a:t>
            </a:r>
            <a:endParaRPr lang="ar-EG" sz="2800" b="1" dirty="0" smtClean="0"/>
          </a:p>
          <a:p>
            <a:pPr algn="ctr"/>
            <a:r>
              <a:rPr lang="ar-SA" sz="2800" b="1" dirty="0" smtClean="0"/>
              <a:t> وتصبح أذرع الخشب واللحاء الثانوية متقابلة في النمو الثانوي، وقد كانت متبادلة في النمو الأولي</a:t>
            </a:r>
            <a:endParaRPr lang="ar-SA"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11" name="Title 2"/>
          <p:cNvSpPr>
            <a:spLocks noGrp="1"/>
          </p:cNvSpPr>
          <p:nvPr>
            <p:ph type="title"/>
          </p:nvPr>
        </p:nvSpPr>
        <p:spPr>
          <a:xfrm>
            <a:off x="457200" y="274638"/>
            <a:ext cx="8229600" cy="725470"/>
          </a:xfrm>
        </p:spPr>
        <p:txBody>
          <a:bodyPr>
            <a:normAutofit/>
          </a:bodyPr>
          <a:lstStyle/>
          <a:p>
            <a:r>
              <a:rPr lang="ar-SA" sz="3600" b="1" dirty="0" smtClean="0"/>
              <a:t>النمو الثانوي للجذر</a:t>
            </a:r>
            <a:endParaRPr lang="ar-SA" sz="3600" b="1" dirty="0"/>
          </a:p>
        </p:txBody>
      </p:sp>
      <p:sp>
        <p:nvSpPr>
          <p:cNvPr id="7" name="Content Placeholder 3"/>
          <p:cNvSpPr>
            <a:spLocks noGrp="1"/>
          </p:cNvSpPr>
          <p:nvPr>
            <p:ph idx="1"/>
          </p:nvPr>
        </p:nvSpPr>
        <p:spPr/>
        <p:txBody>
          <a:bodyPr>
            <a:normAutofit/>
          </a:bodyPr>
          <a:lstStyle/>
          <a:p>
            <a:pPr algn="just"/>
            <a:r>
              <a:rPr lang="ar-SA" sz="2800" b="1" dirty="0" smtClean="0"/>
              <a:t>يؤدي نشاط الكامبيوم الوعائي إلى زيادة قطر الجذر ونتيجة لذلك لابد من زيادة محيط الكامبيوم نفسه، عندها ينشط نسيج الدائرة المحيطية (البريسيكل) مستعيدا قدرته على الإنقسام مما يزيد من محيطه، وبذلك يساير نمو الجذر في السمك ويزيد عدد طبقاته</a:t>
            </a:r>
          </a:p>
          <a:p>
            <a:pPr algn="just"/>
            <a:r>
              <a:rPr lang="ar-SA" sz="2800" b="1" dirty="0" smtClean="0"/>
              <a:t>أما الأنسجة الخارجية للجذر فتتمزق وتسقط ويتكون بدلا منها الكامبيوم الفليني، وتنقسم خلايا الكامبيوم الفليني منتجة فلين للخارج وقشرة ثانوية للداخل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11" name="Title 2"/>
          <p:cNvSpPr>
            <a:spLocks noGrp="1"/>
          </p:cNvSpPr>
          <p:nvPr>
            <p:ph type="title"/>
          </p:nvPr>
        </p:nvSpPr>
        <p:spPr>
          <a:xfrm>
            <a:off x="457200" y="274638"/>
            <a:ext cx="8229600" cy="725470"/>
          </a:xfrm>
        </p:spPr>
        <p:txBody>
          <a:bodyPr>
            <a:normAutofit/>
          </a:bodyPr>
          <a:lstStyle/>
          <a:p>
            <a:r>
              <a:rPr lang="ar-SA" sz="3600" b="1" dirty="0" smtClean="0"/>
              <a:t>النمو الثانوي للجذر</a:t>
            </a:r>
            <a:endParaRPr lang="ar-SA" sz="3600" b="1" dirty="0"/>
          </a:p>
        </p:txBody>
      </p:sp>
      <p:pic>
        <p:nvPicPr>
          <p:cNvPr id="6" name="Picture 9" descr="c99"/>
          <p:cNvPicPr>
            <a:picLocks noChangeAspect="1" noChangeArrowheads="1"/>
          </p:cNvPicPr>
          <p:nvPr/>
        </p:nvPicPr>
        <p:blipFill>
          <a:blip r:embed="rId3" cstate="print"/>
          <a:srcRect/>
          <a:stretch>
            <a:fillRect/>
          </a:stretch>
        </p:blipFill>
        <p:spPr bwMode="auto">
          <a:xfrm>
            <a:off x="928662" y="1000108"/>
            <a:ext cx="7429551" cy="55984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071670" y="500042"/>
            <a:ext cx="4638675" cy="641350"/>
          </a:xfrm>
          <a:prstGeom prst="rect">
            <a:avLst/>
          </a:prstGeom>
          <a:noFill/>
          <a:ln w="9525">
            <a:noFill/>
            <a:miter lim="800000"/>
            <a:headEnd/>
            <a:tailEnd/>
          </a:ln>
          <a:effectLst/>
        </p:spPr>
        <p:txBody>
          <a:bodyPr wrap="none">
            <a:spAutoFit/>
          </a:bodyPr>
          <a:lstStyle/>
          <a:p>
            <a:r>
              <a:rPr lang="ar-SA" sz="3600" b="1" dirty="0">
                <a:solidFill>
                  <a:srgbClr val="FFFF00"/>
                </a:solidFill>
              </a:rPr>
              <a:t>النمو الثانوي المعتاد في الجذر</a:t>
            </a:r>
            <a:endParaRPr lang="en-GB" sz="3600" b="1" dirty="0">
              <a:solidFill>
                <a:srgbClr val="FFFF00"/>
              </a:solidFill>
            </a:endParaRPr>
          </a:p>
        </p:txBody>
      </p:sp>
      <p:pic>
        <p:nvPicPr>
          <p:cNvPr id="18440" name="Picture 8" descr="DSC00007"/>
          <p:cNvPicPr>
            <a:picLocks noChangeAspect="1" noChangeArrowheads="1"/>
          </p:cNvPicPr>
          <p:nvPr/>
        </p:nvPicPr>
        <p:blipFill>
          <a:blip r:embed="rId3" cstate="print"/>
          <a:srcRect/>
          <a:stretch>
            <a:fillRect/>
          </a:stretch>
        </p:blipFill>
        <p:spPr bwMode="auto">
          <a:xfrm>
            <a:off x="1071538" y="1357298"/>
            <a:ext cx="6929486" cy="5143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800" decel="100000"/>
                                        <p:tgtEl>
                                          <p:spTgt spid="18436"/>
                                        </p:tgtEl>
                                      </p:cBhvr>
                                    </p:animEffect>
                                    <p:anim calcmode="lin" valueType="num">
                                      <p:cBhvr>
                                        <p:cTn id="8" dur="800" decel="100000" fill="hold"/>
                                        <p:tgtEl>
                                          <p:spTgt spid="18436"/>
                                        </p:tgtEl>
                                        <p:attrNameLst>
                                          <p:attrName>style.rotation</p:attrName>
                                        </p:attrNameLst>
                                      </p:cBhvr>
                                      <p:tavLst>
                                        <p:tav tm="0">
                                          <p:val>
                                            <p:fltVal val="-90"/>
                                          </p:val>
                                        </p:tav>
                                        <p:tav tm="100000">
                                          <p:val>
                                            <p:fltVal val="0"/>
                                          </p:val>
                                        </p:tav>
                                      </p:tavLst>
                                    </p:anim>
                                    <p:anim calcmode="lin" valueType="num">
                                      <p:cBhvr>
                                        <p:cTn id="9" dur="800" decel="100000" fill="hold"/>
                                        <p:tgtEl>
                                          <p:spTgt spid="18436"/>
                                        </p:tgtEl>
                                        <p:attrNameLst>
                                          <p:attrName>ppt_x</p:attrName>
                                        </p:attrNameLst>
                                      </p:cBhvr>
                                      <p:tavLst>
                                        <p:tav tm="0">
                                          <p:val>
                                            <p:strVal val="#ppt_x+0.4"/>
                                          </p:val>
                                        </p:tav>
                                        <p:tav tm="100000">
                                          <p:val>
                                            <p:strVal val="#ppt_x-0.05"/>
                                          </p:val>
                                        </p:tav>
                                      </p:tavLst>
                                    </p:anim>
                                    <p:anim calcmode="lin" valueType="num">
                                      <p:cBhvr>
                                        <p:cTn id="10" dur="800" decel="100000" fill="hold"/>
                                        <p:tgtEl>
                                          <p:spTgt spid="1843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8440"/>
                                        </p:tgtEl>
                                        <p:attrNameLst>
                                          <p:attrName>style.visibility</p:attrName>
                                        </p:attrNameLst>
                                      </p:cBhvr>
                                      <p:to>
                                        <p:strVal val="visible"/>
                                      </p:to>
                                    </p:set>
                                    <p:animEffect transition="in" filter="fade">
                                      <p:cBhvr>
                                        <p:cTn id="17" dur="800" decel="100000"/>
                                        <p:tgtEl>
                                          <p:spTgt spid="18440"/>
                                        </p:tgtEl>
                                      </p:cBhvr>
                                    </p:animEffect>
                                    <p:anim calcmode="lin" valueType="num">
                                      <p:cBhvr>
                                        <p:cTn id="18" dur="800" decel="100000" fill="hold"/>
                                        <p:tgtEl>
                                          <p:spTgt spid="18440"/>
                                        </p:tgtEl>
                                        <p:attrNameLst>
                                          <p:attrName>style.rotation</p:attrName>
                                        </p:attrNameLst>
                                      </p:cBhvr>
                                      <p:tavLst>
                                        <p:tav tm="0">
                                          <p:val>
                                            <p:fltVal val="-90"/>
                                          </p:val>
                                        </p:tav>
                                        <p:tav tm="100000">
                                          <p:val>
                                            <p:fltVal val="0"/>
                                          </p:val>
                                        </p:tav>
                                      </p:tavLst>
                                    </p:anim>
                                    <p:anim calcmode="lin" valueType="num">
                                      <p:cBhvr>
                                        <p:cTn id="19" dur="800" decel="100000" fill="hold"/>
                                        <p:tgtEl>
                                          <p:spTgt spid="18440"/>
                                        </p:tgtEl>
                                        <p:attrNameLst>
                                          <p:attrName>ppt_x</p:attrName>
                                        </p:attrNameLst>
                                      </p:cBhvr>
                                      <p:tavLst>
                                        <p:tav tm="0">
                                          <p:val>
                                            <p:strVal val="#ppt_x+0.4"/>
                                          </p:val>
                                        </p:tav>
                                        <p:tav tm="100000">
                                          <p:val>
                                            <p:strVal val="#ppt_x-0.05"/>
                                          </p:val>
                                        </p:tav>
                                      </p:tavLst>
                                    </p:anim>
                                    <p:anim calcmode="lin" valueType="num">
                                      <p:cBhvr>
                                        <p:cTn id="20" dur="800" decel="100000" fill="hold"/>
                                        <p:tgtEl>
                                          <p:spTgt spid="1844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44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4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8" name="Rectangle 7"/>
          <p:cNvSpPr/>
          <p:nvPr/>
        </p:nvSpPr>
        <p:spPr>
          <a:xfrm>
            <a:off x="3929058" y="500042"/>
            <a:ext cx="1712327" cy="584775"/>
          </a:xfrm>
          <a:prstGeom prst="rect">
            <a:avLst/>
          </a:prstGeom>
        </p:spPr>
        <p:txBody>
          <a:bodyPr wrap="none">
            <a:spAutoFit/>
          </a:bodyPr>
          <a:lstStyle/>
          <a:p>
            <a:pPr marL="342900" lvl="0" indent="-342900" algn="just">
              <a:spcBef>
                <a:spcPct val="20000"/>
              </a:spcBef>
            </a:pPr>
            <a:r>
              <a:rPr lang="ar-SA" sz="3200" b="1" dirty="0" smtClean="0">
                <a:solidFill>
                  <a:schemeClr val="bg1"/>
                </a:solidFill>
              </a:rPr>
              <a:t>1 – البشرة</a:t>
            </a:r>
            <a:endParaRPr lang="ar-SA" sz="3200" dirty="0" smtClean="0">
              <a:solidFill>
                <a:schemeClr val="bg1"/>
              </a:solidFill>
            </a:endParaRPr>
          </a:p>
        </p:txBody>
      </p:sp>
      <p:sp>
        <p:nvSpPr>
          <p:cNvPr id="8193" name="Rectangle 1"/>
          <p:cNvSpPr>
            <a:spLocks noGrp="1" noChangeArrowheads="1"/>
          </p:cNvSpPr>
          <p:nvPr>
            <p:ph idx="1"/>
          </p:nvPr>
        </p:nvSpPr>
        <p:spPr bwMode="auto">
          <a:xfrm>
            <a:off x="357158" y="1656576"/>
            <a:ext cx="8258204" cy="52014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ts val="600"/>
              </a:spcBef>
              <a:spcAft>
                <a:spcPts val="600"/>
              </a:spcAft>
              <a:buClrTx/>
              <a:buSzTx/>
              <a:buFont typeface="Wingdings" pitchFamily="2" charset="2"/>
              <a:buChar char="q"/>
              <a:tabLst>
                <a:tab pos="457200" algn="l"/>
              </a:tabLst>
            </a:pPr>
            <a:r>
              <a:rPr kumimoji="0" lang="ar-IQ" sz="2400" b="1" i="0" u="none" strike="noStrike" cap="none" normalizeH="0" baseline="0" dirty="0" smtClean="0">
                <a:ln>
                  <a:noFill/>
                </a:ln>
                <a:solidFill>
                  <a:srgbClr val="0070C0"/>
                </a:solidFill>
                <a:effectLst/>
                <a:latin typeface="Simplified Arabic" pitchFamily="18" charset="-78"/>
                <a:ea typeface="Times New Roman" pitchFamily="18" charset="0"/>
                <a:cs typeface="Simplified Arabic" pitchFamily="18" charset="-78"/>
              </a:rPr>
              <a:t>عدم وجود الكيوتكل ، غير ان البعض يشير الى وجود طبقة رقيقة من الكيوتكل احياناً وفي حالة البشرة المستديمة ربما تتسوبر  جدران الخلايا .</a:t>
            </a:r>
            <a:endParaRPr kumimoji="0" lang="en-US" sz="24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eaLnBrk="0" fontAlgn="base" latinLnBrk="0" hangingPunct="0">
              <a:lnSpc>
                <a:spcPct val="100000"/>
              </a:lnSpc>
              <a:spcBef>
                <a:spcPts val="600"/>
              </a:spcBef>
              <a:spcAft>
                <a:spcPts val="600"/>
              </a:spcAft>
              <a:buClrTx/>
              <a:buSzTx/>
              <a:buFont typeface="Wingdings" pitchFamily="2" charset="2"/>
              <a:buChar char="q"/>
              <a:tabLst>
                <a:tab pos="457200" algn="l"/>
              </a:tabLst>
            </a:pP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تتكون البشرة من صف واحد </a:t>
            </a:r>
            <a:r>
              <a:rPr kumimoji="0" lang="en-US" sz="2400" b="1" i="0" u="none" strike="noStrike" cap="none" normalizeH="0" baseline="0" dirty="0" err="1" smtClean="0">
                <a:ln>
                  <a:noFill/>
                </a:ln>
                <a:solidFill>
                  <a:srgbClr val="00B050"/>
                </a:solidFill>
                <a:effectLst/>
                <a:latin typeface="Arial" pitchFamily="34" charset="0"/>
                <a:ea typeface="Times New Roman" pitchFamily="18" charset="0"/>
                <a:cs typeface="Simplified Arabic" pitchFamily="18" charset="-78"/>
              </a:rPr>
              <a:t>Uniseriate</a:t>
            </a:r>
            <a:r>
              <a:rPr kumimoji="0" lang="en-US" sz="2400" b="1" i="0" u="none" strike="noStrike" cap="none" normalizeH="0" baseline="0" dirty="0" smtClean="0">
                <a:ln>
                  <a:noFill/>
                </a:ln>
                <a:solidFill>
                  <a:srgbClr val="00B050"/>
                </a:solidFill>
                <a:effectLst/>
                <a:latin typeface="Arial" pitchFamily="34" charset="0"/>
                <a:ea typeface="Times New Roman" pitchFamily="18" charset="0"/>
                <a:cs typeface="Simplified Arabic" pitchFamily="18" charset="-78"/>
              </a:rPr>
              <a:t> </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 وقد تكون متعددة </a:t>
            </a:r>
            <a:r>
              <a:rPr kumimoji="0" lang="en-US" sz="2400" b="1" i="0" u="none" strike="noStrike" cap="none" normalizeH="0" baseline="0" dirty="0" smtClean="0">
                <a:ln>
                  <a:noFill/>
                </a:ln>
                <a:solidFill>
                  <a:srgbClr val="00B050"/>
                </a:solidFill>
                <a:effectLst/>
                <a:latin typeface="Arial" pitchFamily="34" charset="0"/>
                <a:ea typeface="Times New Roman" pitchFamily="18" charset="0"/>
                <a:cs typeface="Simplified Arabic" pitchFamily="18" charset="-78"/>
              </a:rPr>
              <a:t>multi seriate</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 كما في طبقة </a:t>
            </a:r>
            <a:r>
              <a:rPr kumimoji="0" lang="ar-IQ" sz="2400" b="1" i="0" u="none" strike="noStrike" cap="none" normalizeH="0" baseline="0" dirty="0" err="1" smtClean="0">
                <a:ln>
                  <a:noFill/>
                </a:ln>
                <a:solidFill>
                  <a:srgbClr val="00B050"/>
                </a:solidFill>
                <a:effectLst/>
                <a:latin typeface="Simplified Arabic" pitchFamily="18" charset="-78"/>
                <a:ea typeface="Times New Roman" pitchFamily="18" charset="0"/>
                <a:cs typeface="Simplified Arabic" pitchFamily="18" charset="-78"/>
              </a:rPr>
              <a:t>الفلامين</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 </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أو في </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الجذور الهوائية للاراكيد </a:t>
            </a:r>
            <a:r>
              <a:rPr kumimoji="0" lang="en-US" sz="2400" b="1" i="0" u="none" strike="noStrike" cap="none" normalizeH="0" baseline="0" dirty="0" smtClean="0">
                <a:ln>
                  <a:noFill/>
                </a:ln>
                <a:solidFill>
                  <a:srgbClr val="00B050"/>
                </a:solidFill>
                <a:effectLst/>
                <a:latin typeface="Arial" pitchFamily="34" charset="0"/>
                <a:ea typeface="Times New Roman" pitchFamily="18" charset="0"/>
                <a:cs typeface="Simplified Arabic" pitchFamily="18" charset="-78"/>
              </a:rPr>
              <a:t>orchids</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 من العائلة </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السحلية </a:t>
            </a:r>
            <a:r>
              <a:rPr kumimoji="0" lang="ar-EG"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 </a:t>
            </a:r>
            <a:r>
              <a:rPr kumimoji="0" lang="en-US"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 </a:t>
            </a:r>
            <a:r>
              <a:rPr kumimoji="0" lang="en-US" sz="2400" b="1" i="0" u="none" strike="noStrike" cap="none" normalizeH="0" baseline="0" dirty="0" smtClean="0">
                <a:ln>
                  <a:noFill/>
                </a:ln>
                <a:solidFill>
                  <a:srgbClr val="00B050"/>
                </a:solidFill>
                <a:effectLst/>
                <a:latin typeface="Arial" pitchFamily="34" charset="0"/>
                <a:ea typeface="Times New Roman" pitchFamily="18" charset="0"/>
                <a:cs typeface="Simplified Arabic" pitchFamily="18" charset="-78"/>
              </a:rPr>
              <a:t>Orchidaceous</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وكذلك  </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نباتات العائلة القلقاسية</a:t>
            </a:r>
            <a:r>
              <a:rPr kumimoji="0" lang="ar-EG"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 </a:t>
            </a:r>
            <a:r>
              <a:rPr kumimoji="0" lang="en-US" sz="2400" b="1" i="0" u="none" strike="noStrike" cap="none" normalizeH="0" baseline="0" dirty="0" err="1" smtClean="0">
                <a:ln>
                  <a:noFill/>
                </a:ln>
                <a:solidFill>
                  <a:srgbClr val="00B050"/>
                </a:solidFill>
                <a:effectLst/>
                <a:latin typeface="Arial" pitchFamily="34" charset="0"/>
                <a:ea typeface="Times New Roman" pitchFamily="18" charset="0"/>
                <a:cs typeface="Simplified Arabic" pitchFamily="18" charset="-78"/>
              </a:rPr>
              <a:t>Arcaceae</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 </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التي تعيش على النباتات الاخرى </a:t>
            </a:r>
            <a:r>
              <a:rPr kumimoji="0" lang="en-US" sz="2400" b="1" i="0" u="none" strike="noStrike" cap="none" normalizeH="0" baseline="0" dirty="0" smtClean="0">
                <a:ln>
                  <a:noFill/>
                </a:ln>
                <a:solidFill>
                  <a:srgbClr val="00B050"/>
                </a:solidFill>
                <a:effectLst/>
                <a:latin typeface="Arial" pitchFamily="34" charset="0"/>
                <a:ea typeface="Times New Roman" pitchFamily="18" charset="0"/>
                <a:cs typeface="Simplified Arabic" pitchFamily="18" charset="-78"/>
              </a:rPr>
              <a:t>epiphyte</a:t>
            </a:r>
            <a:r>
              <a:rPr kumimoji="0" lang="ar-IQ"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rPr>
              <a:t> حيث تمتلئ بالماء في حالة الجو الرطب وبالهواء في حالة الجو الجاف وتكون متغلظة الجدران والتغلظ شبكي, حلزوني  او سلمي.</a:t>
            </a:r>
            <a:endParaRPr kumimoji="0" lang="en-US" sz="2400" b="1" i="0" u="none" strike="noStrike" cap="none" normalizeH="0" baseline="0" dirty="0" smtClean="0">
              <a:ln>
                <a:noFill/>
              </a:ln>
              <a:solidFill>
                <a:srgbClr val="00B050"/>
              </a:solidFill>
              <a:effectLst/>
              <a:latin typeface="Simplified Arabic" pitchFamily="18" charset="-78"/>
              <a:ea typeface="Times New Roman" pitchFamily="18" charset="0"/>
              <a:cs typeface="Simplified Arabic" pitchFamily="18" charset="-78"/>
            </a:endParaRPr>
          </a:p>
          <a:p>
            <a:pPr marL="0" marR="0" lvl="0" indent="0" algn="just" defTabSz="914400" eaLnBrk="0" fontAlgn="base" latinLnBrk="0" hangingPunct="0">
              <a:lnSpc>
                <a:spcPct val="100000"/>
              </a:lnSpc>
              <a:spcBef>
                <a:spcPts val="600"/>
              </a:spcBef>
              <a:spcAft>
                <a:spcPts val="600"/>
              </a:spcAft>
              <a:buClrTx/>
              <a:buSzTx/>
              <a:buFont typeface="Wingdings" pitchFamily="2" charset="2"/>
              <a:buChar char="q"/>
              <a:tabLst>
                <a:tab pos="457200" algn="l"/>
              </a:tabLst>
            </a:pPr>
            <a:r>
              <a:rPr kumimoji="0" lang="ar-IQ"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تمتاز بوجود الشعيرات الجذرية</a:t>
            </a:r>
            <a:r>
              <a:rPr kumimoji="0" lang="en-US"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Simplified Arabic" pitchFamily="18" charset="-78"/>
              </a:rPr>
              <a:t>root hairs</a:t>
            </a:r>
            <a:r>
              <a:rPr kumimoji="0" lang="ar-IQ"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 اذ</a:t>
            </a:r>
            <a:r>
              <a:rPr kumimoji="0" lang="en-US"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IQ"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تنشأ كنتوءات من جدران خلايا البشرة غير انه في بعض النباتات هناك خلايا خاصة في البشرة تسمى</a:t>
            </a:r>
            <a:r>
              <a:rPr kumimoji="0" lang="en-US"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Simplified Arabic" pitchFamily="18" charset="-78"/>
              </a:rPr>
              <a:t>trichoblasts or peliferous</a:t>
            </a:r>
            <a:r>
              <a:rPr kumimoji="0" lang="ar-IQ"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أي خلايا وبرية يمكن ان تكون الشعيرات الجذرية وتمتاز بكونها صغيرة حيث تنشأ من انقسامات غير متساوية لخلايا البشرة</a:t>
            </a:r>
            <a:r>
              <a:rPr kumimoji="0" lang="en-US"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7039085" y="1142984"/>
            <a:ext cx="1077539" cy="523220"/>
          </a:xfrm>
          <a:prstGeom prst="rect">
            <a:avLst/>
          </a:prstGeom>
        </p:spPr>
        <p:txBody>
          <a:bodyPr wrap="none">
            <a:spAutoFit/>
          </a:bodyPr>
          <a:lstStyle/>
          <a:p>
            <a:r>
              <a:rPr lang="ar-EG" sz="2800" b="1" u="sng" dirty="0" smtClean="0">
                <a:solidFill>
                  <a:srgbClr val="FF0000"/>
                </a:solidFill>
                <a:latin typeface="Simplified Arabic" pitchFamily="18" charset="-78"/>
                <a:ea typeface="Times New Roman" pitchFamily="18" charset="0"/>
                <a:cs typeface="Simplified Arabic" pitchFamily="18" charset="-78"/>
              </a:rPr>
              <a:t>مميزاتها</a:t>
            </a:r>
            <a:endParaRPr lang="en-US" sz="2800"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3">
                                            <p:bg/>
                                          </p:spTgt>
                                        </p:tgtEl>
                                        <p:attrNameLst>
                                          <p:attrName>style.visibility</p:attrName>
                                        </p:attrNameLst>
                                      </p:cBhvr>
                                      <p:to>
                                        <p:strVal val="visible"/>
                                      </p:to>
                                    </p:set>
                                    <p:animEffect transition="in" filter="checkerboard(across)">
                                      <p:cBhvr>
                                        <p:cTn id="17" dur="1000"/>
                                        <p:tgtEl>
                                          <p:spTgt spid="8193">
                                            <p:bg/>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3">
                                            <p:txEl>
                                              <p:pRg st="0" end="0"/>
                                            </p:txEl>
                                          </p:spTgt>
                                        </p:tgtEl>
                                        <p:attrNameLst>
                                          <p:attrName>style.visibility</p:attrName>
                                        </p:attrNameLst>
                                      </p:cBhvr>
                                      <p:to>
                                        <p:strVal val="visible"/>
                                      </p:to>
                                    </p:set>
                                    <p:animEffect transition="in" filter="checkerboard(across)">
                                      <p:cBhvr>
                                        <p:cTn id="22" dur="1000"/>
                                        <p:tgtEl>
                                          <p:spTgt spid="819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193">
                                            <p:txEl>
                                              <p:pRg st="1" end="1"/>
                                            </p:txEl>
                                          </p:spTgt>
                                        </p:tgtEl>
                                        <p:attrNameLst>
                                          <p:attrName>style.visibility</p:attrName>
                                        </p:attrNameLst>
                                      </p:cBhvr>
                                      <p:to>
                                        <p:strVal val="visible"/>
                                      </p:to>
                                    </p:set>
                                    <p:animEffect transition="in" filter="checkerboard(across)">
                                      <p:cBhvr>
                                        <p:cTn id="27" dur="1000"/>
                                        <p:tgtEl>
                                          <p:spTgt spid="819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193">
                                            <p:txEl>
                                              <p:pRg st="2" end="2"/>
                                            </p:txEl>
                                          </p:spTgt>
                                        </p:tgtEl>
                                        <p:attrNameLst>
                                          <p:attrName>style.visibility</p:attrName>
                                        </p:attrNameLst>
                                      </p:cBhvr>
                                      <p:to>
                                        <p:strVal val="visible"/>
                                      </p:to>
                                    </p:set>
                                    <p:animEffect transition="in" filter="checkerboard(across)">
                                      <p:cBhvr>
                                        <p:cTn id="32" dur="1000"/>
                                        <p:tgtEl>
                                          <p:spTgt spid="81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193" grpId="0" build="p"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476250"/>
            <a:ext cx="7772400" cy="1828800"/>
          </a:xfrm>
        </p:spPr>
        <p:txBody>
          <a:bodyPr/>
          <a:lstStyle/>
          <a:p>
            <a:r>
              <a:rPr lang="ar-SA" sz="4100">
                <a:solidFill>
                  <a:srgbClr val="9B6A29"/>
                </a:solidFill>
              </a:rPr>
              <a:t>التركيب التشريحي لجذور حديثه</a:t>
            </a:r>
            <a:r>
              <a:rPr lang="ar-SA" sz="2400">
                <a:solidFill>
                  <a:srgbClr val="9B6A29"/>
                </a:solidFill>
              </a:rPr>
              <a:t/>
            </a:r>
            <a:br>
              <a:rPr lang="ar-SA" sz="2400">
                <a:solidFill>
                  <a:srgbClr val="9B6A29"/>
                </a:solidFill>
              </a:rPr>
            </a:br>
            <a:r>
              <a:rPr lang="ar-SA" sz="3600">
                <a:solidFill>
                  <a:srgbClr val="51AF3B"/>
                </a:solidFill>
              </a:rPr>
              <a:t>- </a:t>
            </a:r>
            <a:r>
              <a:rPr lang="ar-SA" sz="3600">
                <a:solidFill>
                  <a:srgbClr val="933170"/>
                </a:solidFill>
              </a:rPr>
              <a:t>لنباتات ذات الفلقتين</a:t>
            </a:r>
            <a:r>
              <a:rPr lang="ar-SA" sz="2400">
                <a:solidFill>
                  <a:srgbClr val="9B6A29"/>
                </a:solidFill>
              </a:rPr>
              <a:t/>
            </a:r>
            <a:br>
              <a:rPr lang="ar-SA" sz="2400">
                <a:solidFill>
                  <a:srgbClr val="9B6A29"/>
                </a:solidFill>
              </a:rPr>
            </a:br>
            <a:r>
              <a:rPr lang="ar-SA" sz="3600">
                <a:solidFill>
                  <a:srgbClr val="51AF3B"/>
                </a:solidFill>
              </a:rPr>
              <a:t>-</a:t>
            </a:r>
            <a:r>
              <a:rPr lang="ar-SA" sz="3600">
                <a:solidFill>
                  <a:srgbClr val="9B6A29"/>
                </a:solidFill>
              </a:rPr>
              <a:t> </a:t>
            </a:r>
            <a:r>
              <a:rPr lang="ar-SA" sz="3600">
                <a:solidFill>
                  <a:srgbClr val="933170"/>
                </a:solidFill>
              </a:rPr>
              <a:t>ونباتات ذات الفلقه الواحده</a:t>
            </a:r>
            <a:endParaRPr lang="en-GB" sz="3600">
              <a:solidFill>
                <a:srgbClr val="933170"/>
              </a:solidFill>
            </a:endParaRPr>
          </a:p>
        </p:txBody>
      </p:sp>
      <p:sp>
        <p:nvSpPr>
          <p:cNvPr id="2051" name="Rectangle 3"/>
          <p:cNvSpPr>
            <a:spLocks noGrp="1" noChangeArrowheads="1"/>
          </p:cNvSpPr>
          <p:nvPr>
            <p:ph type="subTitle" idx="1"/>
          </p:nvPr>
        </p:nvSpPr>
        <p:spPr>
          <a:xfrm>
            <a:off x="250825" y="2636838"/>
            <a:ext cx="8497888" cy="3671887"/>
          </a:xfrm>
        </p:spPr>
        <p:txBody>
          <a:bodyPr/>
          <a:lstStyle/>
          <a:p>
            <a:r>
              <a:rPr lang="ar-SA" sz="2800">
                <a:solidFill>
                  <a:srgbClr val="000000"/>
                </a:solidFill>
                <a:effectLst>
                  <a:outerShdw blurRad="38100" dist="38100" dir="2700000" algn="tl">
                    <a:srgbClr val="FFFFFF"/>
                  </a:outerShdw>
                </a:effectLst>
              </a:rPr>
              <a:t>بفحص قطاعات عرضيه لجذور حديثه</a:t>
            </a:r>
            <a:r>
              <a:rPr lang="ar-SA" sz="2800"/>
              <a:t> </a:t>
            </a:r>
            <a:r>
              <a:rPr lang="ar-SA" sz="2800">
                <a:solidFill>
                  <a:srgbClr val="D60093"/>
                </a:solidFill>
              </a:rPr>
              <a:t>(أي لم تنمو في السمك)</a:t>
            </a:r>
            <a:r>
              <a:rPr lang="ar-SA" sz="2800"/>
              <a:t> </a:t>
            </a:r>
            <a:r>
              <a:rPr lang="ar-SA" sz="2800">
                <a:solidFill>
                  <a:srgbClr val="000000"/>
                </a:solidFill>
                <a:effectLst>
                  <a:outerShdw blurRad="38100" dist="38100" dir="2700000" algn="tl">
                    <a:srgbClr val="FFFFFF"/>
                  </a:outerShdw>
                </a:effectLst>
              </a:rPr>
              <a:t>من</a:t>
            </a:r>
            <a:r>
              <a:rPr lang="ar-SA" sz="2800">
                <a:solidFill>
                  <a:srgbClr val="933170"/>
                </a:solidFill>
              </a:rPr>
              <a:t> ذوات الفلقتين</a:t>
            </a:r>
            <a:r>
              <a:rPr lang="ar-SA" sz="2800">
                <a:solidFill>
                  <a:srgbClr val="000000"/>
                </a:solidFill>
                <a:effectLst>
                  <a:outerShdw blurRad="38100" dist="38100" dir="2700000" algn="tl">
                    <a:srgbClr val="FFFFFF"/>
                  </a:outerShdw>
                </a:effectLst>
              </a:rPr>
              <a:t> و</a:t>
            </a:r>
            <a:r>
              <a:rPr lang="ar-SA" sz="2800">
                <a:solidFill>
                  <a:srgbClr val="933170"/>
                </a:solidFill>
              </a:rPr>
              <a:t>ذوات الفلقه الواحده</a:t>
            </a:r>
            <a:r>
              <a:rPr lang="ar-SA" sz="2800">
                <a:solidFill>
                  <a:srgbClr val="000000"/>
                </a:solidFill>
                <a:effectLst>
                  <a:outerShdw blurRad="38100" dist="38100" dir="2700000" algn="tl">
                    <a:srgbClr val="FFFFFF"/>
                  </a:outerShdw>
                </a:effectLst>
              </a:rPr>
              <a:t> نجد انها تتكون من الأنسجه التاليه(من الخارج إلى الداخل):-</a:t>
            </a:r>
          </a:p>
          <a:p>
            <a:pPr>
              <a:buFont typeface="Wingdings" pitchFamily="2" charset="2"/>
              <a:buChar char="ü"/>
            </a:pPr>
            <a:r>
              <a:rPr lang="ar-SA" sz="2800">
                <a:solidFill>
                  <a:srgbClr val="CC0000"/>
                </a:solidFill>
              </a:rPr>
              <a:t>البشره</a:t>
            </a:r>
          </a:p>
          <a:p>
            <a:pPr>
              <a:buFont typeface="Wingdings" pitchFamily="2" charset="2"/>
              <a:buChar char="ü"/>
            </a:pPr>
            <a:r>
              <a:rPr lang="ar-SA" sz="2800">
                <a:solidFill>
                  <a:srgbClr val="CC0000"/>
                </a:solidFill>
              </a:rPr>
              <a:t>القشره</a:t>
            </a:r>
          </a:p>
          <a:p>
            <a:pPr>
              <a:buFont typeface="Wingdings" pitchFamily="2" charset="2"/>
              <a:buChar char="ü"/>
            </a:pPr>
            <a:r>
              <a:rPr lang="ar-SA" sz="2800">
                <a:solidFill>
                  <a:srgbClr val="CC0000"/>
                </a:solidFill>
              </a:rPr>
              <a:t>الاسطوانه المركزيه</a:t>
            </a:r>
            <a:endParaRPr lang="en-GB" sz="2800">
              <a:solidFill>
                <a:srgbClr val="CC0000"/>
              </a:solidFill>
            </a:endParaRPr>
          </a:p>
        </p:txBody>
      </p:sp>
      <p:sp>
        <p:nvSpPr>
          <p:cNvPr id="2052" name="Text Box 4"/>
          <p:cNvSpPr txBox="1">
            <a:spLocks noChangeArrowheads="1"/>
          </p:cNvSpPr>
          <p:nvPr/>
        </p:nvSpPr>
        <p:spPr bwMode="auto">
          <a:xfrm>
            <a:off x="2195513" y="4076700"/>
            <a:ext cx="5545137"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Rectangle 16"/>
          <p:cNvSpPr>
            <a:spLocks noGrp="1" noChangeArrowheads="1"/>
          </p:cNvSpPr>
          <p:nvPr>
            <p:ph type="title"/>
          </p:nvPr>
        </p:nvSpPr>
        <p:spPr>
          <a:xfrm>
            <a:off x="395288" y="188913"/>
            <a:ext cx="8496300" cy="1152525"/>
          </a:xfrm>
        </p:spPr>
        <p:txBody>
          <a:bodyPr>
            <a:normAutofit fontScale="90000"/>
          </a:bodyPr>
          <a:lstStyle/>
          <a:p>
            <a:r>
              <a:rPr lang="ar-SA" sz="2800">
                <a:solidFill>
                  <a:srgbClr val="008000"/>
                </a:solidFill>
              </a:rPr>
              <a:t>مقارنه بين الانسجه في ذوات الفلقتين وذوات الفلقه الواحد</a:t>
            </a:r>
            <a:r>
              <a:rPr lang="ar-SA" sz="2800">
                <a:solidFill>
                  <a:srgbClr val="000000"/>
                </a:solidFill>
                <a:effectLst>
                  <a:outerShdw blurRad="38100" dist="38100" dir="2700000" algn="tl">
                    <a:srgbClr val="FFFFFF"/>
                  </a:outerShdw>
                </a:effectLst>
              </a:rPr>
              <a:t/>
            </a:r>
            <a:br>
              <a:rPr lang="ar-SA" sz="2800">
                <a:solidFill>
                  <a:srgbClr val="000000"/>
                </a:solidFill>
                <a:effectLst>
                  <a:outerShdw blurRad="38100" dist="38100" dir="2700000" algn="tl">
                    <a:srgbClr val="FFFFFF"/>
                  </a:outerShdw>
                </a:effectLst>
              </a:rPr>
            </a:br>
            <a:r>
              <a:rPr lang="ar-SA" sz="2800">
                <a:solidFill>
                  <a:srgbClr val="0000FF"/>
                </a:solidFill>
              </a:rPr>
              <a:t>انسجة ذوات الفلقتين</a:t>
            </a:r>
            <a:r>
              <a:rPr lang="ar-SA" sz="2800">
                <a:solidFill>
                  <a:srgbClr val="000000"/>
                </a:solidFill>
                <a:effectLst>
                  <a:outerShdw blurRad="38100" dist="38100" dir="2700000" algn="tl">
                    <a:srgbClr val="FFFFFF"/>
                  </a:outerShdw>
                </a:effectLst>
              </a:rPr>
              <a:t>                       </a:t>
            </a:r>
            <a:r>
              <a:rPr lang="ar-SA" sz="2800">
                <a:solidFill>
                  <a:srgbClr val="0000FF"/>
                </a:solidFill>
              </a:rPr>
              <a:t>انسجة ذوات الفلقه الواحـده</a:t>
            </a:r>
            <a:endParaRPr lang="en-GB" sz="2800">
              <a:solidFill>
                <a:srgbClr val="0000FF"/>
              </a:solidFill>
            </a:endParaRPr>
          </a:p>
        </p:txBody>
      </p:sp>
      <p:graphicFrame>
        <p:nvGraphicFramePr>
          <p:cNvPr id="22613" name="Group 85"/>
          <p:cNvGraphicFramePr>
            <a:graphicFrameLocks noGrp="1"/>
          </p:cNvGraphicFramePr>
          <p:nvPr>
            <p:ph type="tbl" idx="1"/>
          </p:nvPr>
        </p:nvGraphicFramePr>
        <p:xfrm>
          <a:off x="468313" y="1475208"/>
          <a:ext cx="8351837" cy="3972150"/>
        </p:xfrm>
        <a:graphic>
          <a:graphicData uri="http://schemas.openxmlformats.org/drawingml/2006/table">
            <a:tbl>
              <a:tblPr rtl="1"/>
              <a:tblGrid>
                <a:gridCol w="4538074"/>
                <a:gridCol w="3813763"/>
              </a:tblGrid>
              <a:tr h="3453990">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400" b="0" i="0" u="none" strike="noStrike" cap="none" normalizeH="0" baseline="0" dirty="0" smtClean="0">
                          <a:ln>
                            <a:noFill/>
                          </a:ln>
                          <a:solidFill>
                            <a:srgbClr val="41C911"/>
                          </a:solidFill>
                          <a:effectLst>
                            <a:outerShdw blurRad="38100" dist="38100" dir="2700000" algn="tl">
                              <a:srgbClr val="000000"/>
                            </a:outerShdw>
                          </a:effectLst>
                          <a:latin typeface="Tahoma" pitchFamily="34" charset="0"/>
                          <a:cs typeface="Arial" pitchFamily="34" charset="0"/>
                        </a:rPr>
                        <a:t>1-</a:t>
                      </a:r>
                      <a:r>
                        <a:rPr kumimoji="0" lang="ar-SA" sz="24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cs typeface="Arial" pitchFamily="34" charset="0"/>
                        </a:rPr>
                        <a:t>البشره :-</a:t>
                      </a:r>
                      <a:r>
                        <a:rPr kumimoji="0" lang="ar-SA"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هي الطبقه الخارجيه من الجذر</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-تتكون من صف واحد من الخلايا المتراصه الرقيقة الجدر,والخاليه من الثغور ,والغير مغطاة بطبقة الادمه.</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-في منطقة</a:t>
                      </a:r>
                      <a:r>
                        <a:rPr kumimoji="0" lang="ar-EG"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 </a:t>
                      </a:r>
                      <a:r>
                        <a:rPr kumimoji="0" lang="ar-SA"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الشعيرات الجذريه تستطيل خلايا البشره للخارج مكونه الشعيرات الجذريه التي تنتقل اليها انوية خلايا البشره وتسمى طبقة البشره في هذه المنطقه(الطبقه الوبريه)</a:t>
                      </a:r>
                      <a:endParaRPr kumimoji="0" lang="en-GB"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endParaRPr>
                    </a:p>
                  </a:txBody>
                  <a:tcPr horzOverflow="overflow">
                    <a:lnL w="38100" cap="flat" cmpd="sng" algn="ctr">
                      <a:solidFill>
                        <a:srgbClr val="51AF3B"/>
                      </a:solidFill>
                      <a:prstDash val="solid"/>
                      <a:round/>
                      <a:headEnd type="none" w="med" len="med"/>
                      <a:tailEnd type="none" w="med" len="med"/>
                    </a:lnL>
                    <a:lnR w="38100" cap="flat" cmpd="sng" algn="ctr">
                      <a:solidFill>
                        <a:schemeClr val="accent2"/>
                      </a:solidFill>
                      <a:prstDash val="lgDash"/>
                      <a:round/>
                      <a:headEnd type="none" w="med" len="med"/>
                      <a:tailEnd type="none" w="med" len="med"/>
                    </a:lnR>
                    <a:lnT w="38100" cap="flat" cmpd="sng" algn="ctr">
                      <a:solidFill>
                        <a:srgbClr val="CC6600"/>
                      </a:solidFill>
                      <a:prstDash val="solid"/>
                      <a:round/>
                      <a:headEnd type="none" w="med" len="med"/>
                      <a:tailEnd type="none" w="med" len="med"/>
                    </a:lnT>
                    <a:lnB w="38100" cap="flat" cmpd="sng" algn="ctr">
                      <a:solidFill>
                        <a:srgbClr val="9B6A29"/>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4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cs typeface="Arial" pitchFamily="34" charset="0"/>
                        </a:rPr>
                        <a:t>البشره:-</a:t>
                      </a:r>
                      <a:r>
                        <a:rPr kumimoji="0" lang="ar-SA"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هي الطبقه الخارجيه من الجذر وتشبه مثيلتها في جذور النباتات ذات الفلقتين ,وعندما تتمزق يحل محلها أول صف من القشره والتي تعرف (بالقشره الخارجيه)</a:t>
                      </a:r>
                      <a:endParaRPr kumimoji="0" lang="en-GB"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endParaRPr>
                    </a:p>
                  </a:txBody>
                  <a:tcPr horzOverflow="overflow">
                    <a:lnL w="38100" cap="flat" cmpd="sng" algn="ctr">
                      <a:solidFill>
                        <a:schemeClr val="accent2"/>
                      </a:solidFill>
                      <a:prstDash val="lgDash"/>
                      <a:round/>
                      <a:headEnd type="none" w="med" len="med"/>
                      <a:tailEnd type="none" w="med" len="med"/>
                    </a:lnL>
                    <a:lnR w="38100" cap="flat" cmpd="sng" algn="ctr">
                      <a:solidFill>
                        <a:srgbClr val="51AF3B"/>
                      </a:solidFill>
                      <a:prstDash val="solid"/>
                      <a:round/>
                      <a:headEnd type="none" w="med" len="med"/>
                      <a:tailEnd type="none" w="med" len="med"/>
                    </a:lnR>
                    <a:lnT w="38100" cap="flat" cmpd="sng" algn="ctr">
                      <a:solidFill>
                        <a:srgbClr val="CC6600"/>
                      </a:solidFill>
                      <a:prstDash val="solid"/>
                      <a:round/>
                      <a:headEnd type="none" w="med" len="med"/>
                      <a:tailEnd type="none" w="med" len="med"/>
                    </a:lnT>
                    <a:lnB w="38100" cap="flat" cmpd="sng" algn="ctr">
                      <a:solidFill>
                        <a:srgbClr val="9B6A29"/>
                      </a:solidFill>
                      <a:prstDash val="solid"/>
                      <a:round/>
                      <a:headEnd type="none" w="med" len="med"/>
                      <a:tailEnd type="none" w="med" len="med"/>
                    </a:lnB>
                    <a:lnTlToBr>
                      <a:noFill/>
                    </a:lnTlToBr>
                    <a:lnBlToTr>
                      <a:noFill/>
                    </a:lnBlToTr>
                    <a:noFill/>
                  </a:tcPr>
                </a:tc>
              </a:tr>
              <a:tr h="1809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9B6A2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9B6A29"/>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2615" name="Picture 87" descr="monocot root"/>
          <p:cNvPicPr>
            <a:picLocks noChangeAspect="1" noChangeArrowheads="1"/>
          </p:cNvPicPr>
          <p:nvPr/>
        </p:nvPicPr>
        <p:blipFill>
          <a:blip r:embed="rId2" cstate="print"/>
          <a:srcRect/>
          <a:stretch>
            <a:fillRect/>
          </a:stretch>
        </p:blipFill>
        <p:spPr bwMode="auto">
          <a:xfrm>
            <a:off x="0" y="3357563"/>
            <a:ext cx="4000496" cy="3500437"/>
          </a:xfrm>
          <a:prstGeom prst="rect">
            <a:avLst/>
          </a:prstGeom>
          <a:noFill/>
          <a:ln w="9525">
            <a:noFill/>
            <a:miter lim="800000"/>
            <a:headEnd/>
            <a:tailEnd/>
          </a:ln>
        </p:spPr>
      </p:pic>
      <p:pic>
        <p:nvPicPr>
          <p:cNvPr id="22616" name="Picture 88" descr="root_diagram"/>
          <p:cNvPicPr>
            <a:picLocks noChangeAspect="1" noChangeArrowheads="1"/>
          </p:cNvPicPr>
          <p:nvPr/>
        </p:nvPicPr>
        <p:blipFill>
          <a:blip r:embed="rId3" cstate="print"/>
          <a:srcRect/>
          <a:stretch>
            <a:fillRect/>
          </a:stretch>
        </p:blipFill>
        <p:spPr bwMode="auto">
          <a:xfrm>
            <a:off x="4786314" y="4711700"/>
            <a:ext cx="3571868" cy="214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3" name="Rectangle 13"/>
          <p:cNvSpPr>
            <a:spLocks noGrp="1" noChangeArrowheads="1"/>
          </p:cNvSpPr>
          <p:nvPr>
            <p:ph type="title"/>
          </p:nvPr>
        </p:nvSpPr>
        <p:spPr>
          <a:xfrm>
            <a:off x="468313" y="0"/>
            <a:ext cx="8229600" cy="1347788"/>
          </a:xfrm>
        </p:spPr>
        <p:txBody>
          <a:bodyPr/>
          <a:lstStyle/>
          <a:p>
            <a:pPr algn="l"/>
            <a:r>
              <a:rPr lang="ar-SA" sz="2800">
                <a:solidFill>
                  <a:srgbClr val="D60093"/>
                </a:solidFill>
              </a:rPr>
              <a:t>أنسجة ذوات الفلقتين</a:t>
            </a:r>
            <a:r>
              <a:rPr lang="ar-SA" sz="3600">
                <a:solidFill>
                  <a:srgbClr val="D60093"/>
                </a:solidFill>
              </a:rPr>
              <a:t>                 </a:t>
            </a:r>
            <a:r>
              <a:rPr lang="ar-SA" sz="2800">
                <a:solidFill>
                  <a:srgbClr val="D60093"/>
                </a:solidFill>
              </a:rPr>
              <a:t>انسجة ذوات الفلقه الواحده</a:t>
            </a:r>
            <a:endParaRPr lang="en-GB" sz="2800">
              <a:solidFill>
                <a:srgbClr val="D60093"/>
              </a:solidFill>
            </a:endParaRPr>
          </a:p>
        </p:txBody>
      </p:sp>
      <p:graphicFrame>
        <p:nvGraphicFramePr>
          <p:cNvPr id="30822" name="Group 102"/>
          <p:cNvGraphicFramePr>
            <a:graphicFrameLocks noGrp="1"/>
          </p:cNvGraphicFramePr>
          <p:nvPr>
            <p:ph sz="half" idx="1"/>
          </p:nvPr>
        </p:nvGraphicFramePr>
        <p:xfrm>
          <a:off x="179388" y="1268413"/>
          <a:ext cx="8856662" cy="3968496"/>
        </p:xfrm>
        <a:graphic>
          <a:graphicData uri="http://schemas.openxmlformats.org/drawingml/2006/table">
            <a:tbl>
              <a:tblPr rtl="1"/>
              <a:tblGrid>
                <a:gridCol w="5656278"/>
                <a:gridCol w="3200384"/>
              </a:tblGrid>
              <a:tr h="24495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400" b="0" i="0" u="none" strike="noStrike" cap="none" normalizeH="0" baseline="0" dirty="0" smtClean="0">
                          <a:ln>
                            <a:noFill/>
                          </a:ln>
                          <a:solidFill>
                            <a:srgbClr val="41C911"/>
                          </a:solidFill>
                          <a:effectLst>
                            <a:outerShdw blurRad="38100" dist="38100" dir="2700000" algn="tl">
                              <a:srgbClr val="000000"/>
                            </a:outerShdw>
                          </a:effectLst>
                          <a:latin typeface="Tahoma" pitchFamily="34" charset="0"/>
                          <a:cs typeface="Arial" pitchFamily="34" charset="0"/>
                        </a:rPr>
                        <a:t>2-</a:t>
                      </a:r>
                      <a:r>
                        <a:rPr kumimoji="0" lang="ar-SA" sz="24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cs typeface="Arial" pitchFamily="34" charset="0"/>
                        </a:rPr>
                        <a:t>القشره:-</a:t>
                      </a:r>
                      <a:r>
                        <a:rPr kumimoji="0" lang="ar-SA"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تتكون القشره من عدة صفوف من خلايا برنشيميه ،رقيقة الجدر, تتخللها مسافات بينيه عدا الصفين الداخلي والخارجي  ، </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الصف الخارجي_يتميز بخلايا متراصه مغلضه ، والتي تتبادل مع خلايا البشره , والتي تتحول إلى القشره الخارجيه عند تآكل الطبقه الوبريه .</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الصف الداخلي_تتميز خلاياه بترسيب شريط كاسبر ثم التغليظ ” السيوبريني و السليلوزي لجميع خلاياها عدا خلايا محدده تعرف بخلايا المرور .</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38100" cap="flat" cmpd="sng" algn="ctr">
                      <a:solidFill>
                        <a:srgbClr val="CC6600"/>
                      </a:solidFill>
                      <a:prstDash val="solid"/>
                      <a:round/>
                      <a:headEnd type="none" w="med" len="med"/>
                      <a:tailEnd type="none" w="med" len="med"/>
                    </a:lnL>
                    <a:lnR w="38100" cap="flat" cmpd="sng" algn="ctr">
                      <a:solidFill>
                        <a:srgbClr val="660066"/>
                      </a:solidFill>
                      <a:prstDash val="lgDash"/>
                      <a:round/>
                      <a:headEnd type="none" w="med" len="med"/>
                      <a:tailEnd type="none" w="med" len="med"/>
                    </a:lnR>
                    <a:lnT w="38100" cap="flat" cmpd="sng" algn="ctr">
                      <a:solidFill>
                        <a:srgbClr val="008000"/>
                      </a:solidFill>
                      <a:prstDash val="solid"/>
                      <a:round/>
                      <a:headEnd type="none" w="med" len="med"/>
                      <a:tailEnd type="none" w="med" len="med"/>
                    </a:lnT>
                    <a:lnB w="381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8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cs typeface="Arial" pitchFamily="34" charset="0"/>
                        </a:rPr>
                        <a:t>القشره:-</a:t>
                      </a:r>
                      <a:r>
                        <a:rPr kumimoji="0" lang="ar-SA" sz="28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 </a:t>
                      </a:r>
                      <a:r>
                        <a:rPr kumimoji="0" lang="ar-SA" sz="24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rPr>
                        <a:t>تتكون من عدة صفوف من الخلايا البرنشيميه الرقيقة الجدر ذات المسافت البينيه عدا الصفين الخارجي والداخلي فتتكون من جدر خلاياه مغلظه.</a:t>
                      </a:r>
                      <a:endParaRPr kumimoji="0" lang="en-GB" sz="28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cs typeface="Arial" pitchFamily="34" charset="0"/>
                      </a:endParaRPr>
                    </a:p>
                  </a:txBody>
                  <a:tcPr horzOverflow="overflow">
                    <a:lnL w="38100" cap="flat" cmpd="sng" algn="ctr">
                      <a:solidFill>
                        <a:srgbClr val="660066"/>
                      </a:solidFill>
                      <a:prstDash val="lgDash"/>
                      <a:round/>
                      <a:headEnd type="none" w="med" len="med"/>
                      <a:tailEnd type="none" w="med" len="med"/>
                    </a:lnL>
                    <a:lnR w="38100" cap="flat" cmpd="sng" algn="ctr">
                      <a:solidFill>
                        <a:srgbClr val="CC6600"/>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30798" name="Rectangle 78"/>
          <p:cNvSpPr>
            <a:spLocks noGrp="1" noChangeArrowheads="1"/>
          </p:cNvSpPr>
          <p:nvPr>
            <p:ph sz="half" idx="2"/>
          </p:nvPr>
        </p:nvSpPr>
        <p:spPr>
          <a:xfrm flipH="1">
            <a:off x="9324975" y="4941888"/>
            <a:ext cx="76200" cy="79375"/>
          </a:xfrm>
        </p:spPr>
        <p:txBody>
          <a:bodyPr>
            <a:normAutofit fontScale="25000" lnSpcReduction="20000"/>
          </a:bodyPr>
          <a:lstStyle/>
          <a:p>
            <a:endParaRPr lang="en-US"/>
          </a:p>
        </p:txBody>
      </p:sp>
      <p:sp>
        <p:nvSpPr>
          <p:cNvPr id="30758" name="AutoShape 38"/>
          <p:cNvSpPr>
            <a:spLocks noChangeArrowheads="1"/>
          </p:cNvSpPr>
          <p:nvPr/>
        </p:nvSpPr>
        <p:spPr bwMode="auto">
          <a:xfrm rot="-806649">
            <a:off x="3791770" y="4855243"/>
            <a:ext cx="2000250" cy="1512887"/>
          </a:xfrm>
          <a:prstGeom prst="wedgeRoundRectCallout">
            <a:avLst>
              <a:gd name="adj1" fmla="val 77741"/>
              <a:gd name="adj2" fmla="val -21069"/>
              <a:gd name="adj3" fmla="val 16667"/>
            </a:avLst>
          </a:prstGeom>
          <a:solidFill>
            <a:schemeClr val="accent1"/>
          </a:solidFill>
          <a:ln w="9525">
            <a:solidFill>
              <a:schemeClr val="tx1"/>
            </a:solidFill>
            <a:miter lim="800000"/>
            <a:headEnd/>
            <a:tailEnd/>
          </a:ln>
          <a:effectLst/>
        </p:spPr>
        <p:txBody>
          <a:bodyPr/>
          <a:lstStyle/>
          <a:p>
            <a:pPr algn="ctr"/>
            <a:r>
              <a:rPr lang="ar-SA" dirty="0">
                <a:solidFill>
                  <a:srgbClr val="FFCCFF"/>
                </a:solidFill>
              </a:rPr>
              <a:t>تشغل القشره حيزا كبيرمن القطاع مقارنةبقشرة الجذورفي نباتات الفلقه الواحده و قشرة السيقان</a:t>
            </a:r>
            <a:endParaRPr lang="en-GB" dirty="0">
              <a:solidFill>
                <a:srgbClr val="FFCCFF"/>
              </a:solidFill>
            </a:endParaRPr>
          </a:p>
        </p:txBody>
      </p:sp>
      <p:sp>
        <p:nvSpPr>
          <p:cNvPr id="30783" name="Line 63"/>
          <p:cNvSpPr>
            <a:spLocks noChangeShapeType="1"/>
          </p:cNvSpPr>
          <p:nvPr/>
        </p:nvSpPr>
        <p:spPr bwMode="auto">
          <a:xfrm>
            <a:off x="5580063" y="908050"/>
            <a:ext cx="2736850" cy="0"/>
          </a:xfrm>
          <a:prstGeom prst="line">
            <a:avLst/>
          </a:prstGeom>
          <a:noFill/>
          <a:ln w="28575">
            <a:solidFill>
              <a:srgbClr val="008000"/>
            </a:solidFill>
            <a:round/>
            <a:headEnd/>
            <a:tailEnd/>
          </a:ln>
          <a:effectLst/>
        </p:spPr>
        <p:txBody>
          <a:bodyPr/>
          <a:lstStyle/>
          <a:p>
            <a:endParaRPr lang="ar-SA"/>
          </a:p>
        </p:txBody>
      </p:sp>
      <p:sp>
        <p:nvSpPr>
          <p:cNvPr id="30784" name="Line 64"/>
          <p:cNvSpPr>
            <a:spLocks noChangeShapeType="1"/>
          </p:cNvSpPr>
          <p:nvPr/>
        </p:nvSpPr>
        <p:spPr bwMode="auto">
          <a:xfrm>
            <a:off x="539750" y="908050"/>
            <a:ext cx="3095625" cy="0"/>
          </a:xfrm>
          <a:prstGeom prst="line">
            <a:avLst/>
          </a:prstGeom>
          <a:noFill/>
          <a:ln w="28575">
            <a:solidFill>
              <a:srgbClr val="008000"/>
            </a:solidFill>
            <a:round/>
            <a:headEnd/>
            <a:tailEnd/>
          </a:ln>
          <a:effectLst/>
        </p:spPr>
        <p:txBody>
          <a:bodyPr/>
          <a:lstStyle/>
          <a:p>
            <a:endParaRPr lang="ar-SA"/>
          </a:p>
        </p:txBody>
      </p:sp>
      <p:pic>
        <p:nvPicPr>
          <p:cNvPr id="30823" name="Picture 103" descr="monocot root"/>
          <p:cNvPicPr>
            <a:picLocks noChangeAspect="1" noChangeArrowheads="1"/>
          </p:cNvPicPr>
          <p:nvPr/>
        </p:nvPicPr>
        <p:blipFill>
          <a:blip r:embed="rId2" cstate="print"/>
          <a:srcRect/>
          <a:stretch>
            <a:fillRect/>
          </a:stretch>
        </p:blipFill>
        <p:spPr bwMode="auto">
          <a:xfrm>
            <a:off x="0" y="3643315"/>
            <a:ext cx="3563938" cy="3214686"/>
          </a:xfrm>
          <a:prstGeom prst="rect">
            <a:avLst/>
          </a:prstGeom>
          <a:noFill/>
          <a:ln w="9525">
            <a:noFill/>
            <a:miter lim="800000"/>
            <a:headEnd/>
            <a:tailEnd/>
          </a:ln>
        </p:spPr>
      </p:pic>
      <p:pic>
        <p:nvPicPr>
          <p:cNvPr id="30825" name="Picture 105" descr="root_diagram"/>
          <p:cNvPicPr>
            <a:picLocks noChangeAspect="1" noChangeArrowheads="1"/>
          </p:cNvPicPr>
          <p:nvPr/>
        </p:nvPicPr>
        <p:blipFill>
          <a:blip r:embed="rId3" cstate="print"/>
          <a:srcRect/>
          <a:stretch>
            <a:fillRect/>
          </a:stretch>
        </p:blipFill>
        <p:spPr bwMode="auto">
          <a:xfrm>
            <a:off x="6227763" y="4711700"/>
            <a:ext cx="2916237" cy="214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5" name="Group 45"/>
          <p:cNvGraphicFramePr>
            <a:graphicFrameLocks noGrp="1"/>
          </p:cNvGraphicFramePr>
          <p:nvPr/>
        </p:nvGraphicFramePr>
        <p:xfrm>
          <a:off x="0" y="1484313"/>
          <a:ext cx="8893175" cy="4114800"/>
        </p:xfrm>
        <a:graphic>
          <a:graphicData uri="http://schemas.openxmlformats.org/drawingml/2006/table">
            <a:tbl>
              <a:tblPr rtl="1"/>
              <a:tblGrid>
                <a:gridCol w="4994275"/>
                <a:gridCol w="3898900"/>
              </a:tblGrid>
              <a:tr h="41052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الطبقه المحيطيه هي اول طبقات الاسطوانه </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وتقع للداخل من البشره الداخليه</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وتتكون الطبقه المحيطيه من صف واحد من الخلايا الرقيقة الجدر، وهي خلايا برنشيميه تستعيد قدرتها على الانقسام عند تكوين الجذور الجانبيه.</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الحزم الوعائيه قطريه</a:t>
                      </a:r>
                      <a:r>
                        <a:rPr kumimoji="0" lang="ar-SA" sz="2000" b="0"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(أي يقع كل من الخشب واللحاءعلى</a:t>
                      </a: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 </a:t>
                      </a:r>
                      <a:r>
                        <a:rPr kumimoji="0" lang="ar-SA" sz="2000" b="0"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انصاف أقطار متبادله</a:t>
                      </a:r>
                      <a:r>
                        <a:rPr kumimoji="0" lang="ar-SA" sz="2000" b="0" i="0" u="none" strike="noStrike" cap="none" normalizeH="0" baseline="0" smtClean="0">
                          <a:ln>
                            <a:noFill/>
                          </a:ln>
                          <a:solidFill>
                            <a:srgbClr val="41C911"/>
                          </a:solidFill>
                          <a:effectLst>
                            <a:outerShdw blurRad="38100" dist="38100" dir="2700000" algn="tl">
                              <a:srgbClr val="000000"/>
                            </a:outerShdw>
                          </a:effectLst>
                          <a:latin typeface="Tahoma" pitchFamily="34" charset="0"/>
                          <a:cs typeface="Arial" pitchFamily="34" charset="0"/>
                        </a:rPr>
                        <a:t>) (</a:t>
                      </a:r>
                      <a:r>
                        <a:rPr kumimoji="0" lang="ar-SA" sz="2000" b="0" i="0" u="none" strike="noStrike" cap="none" normalizeH="0" baseline="0" smtClean="0">
                          <a:ln>
                            <a:noFill/>
                          </a:ln>
                          <a:solidFill>
                            <a:schemeClr val="accent1"/>
                          </a:solidFill>
                          <a:effectLst>
                            <a:outerShdw blurRad="38100" dist="38100" dir="2700000" algn="tl">
                              <a:srgbClr val="000000"/>
                            </a:outerShdw>
                          </a:effectLst>
                          <a:latin typeface="Tahoma" pitchFamily="34" charset="0"/>
                          <a:cs typeface="Arial" pitchFamily="34" charset="0"/>
                        </a:rPr>
                        <a:t>وفي كثير من الحالات يظهر الخشب في الحزمه بشكل نجمي</a:t>
                      </a:r>
                      <a:r>
                        <a:rPr kumimoji="0" lang="ar-SA" sz="2000" b="0" i="0" u="none" strike="noStrike" cap="none" normalizeH="0" baseline="0" smtClean="0">
                          <a:ln>
                            <a:noFill/>
                          </a:ln>
                          <a:solidFill>
                            <a:srgbClr val="41C911"/>
                          </a:solidFill>
                          <a:effectLst>
                            <a:outerShdw blurRad="38100" dist="38100" dir="2700000" algn="tl">
                              <a:srgbClr val="000000"/>
                            </a:outerShdw>
                          </a:effectLst>
                          <a:latin typeface="Tahoma" pitchFamily="34" charset="0"/>
                          <a:cs typeface="Arial" pitchFamily="34" charset="0"/>
                        </a:rPr>
                        <a:t>)</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الحزم الوعائيه محدودة العدد وتتراوح مابين(2-8)</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النخاع يشغل مركز الاسطوانه </a:t>
                      </a:r>
                      <a:r>
                        <a:rPr kumimoji="0" lang="ar-SA" sz="2000" b="0"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a:t>
                      </a:r>
                      <a:r>
                        <a:rPr kumimoji="0" lang="ar-SA" sz="2000" b="0" i="0" u="none" strike="noStrike" cap="none" normalizeH="0" baseline="0" smtClean="0">
                          <a:ln>
                            <a:noFill/>
                          </a:ln>
                          <a:solidFill>
                            <a:srgbClr val="FF6600"/>
                          </a:solidFill>
                          <a:effectLst>
                            <a:outerShdw blurRad="38100" dist="38100" dir="2700000" algn="tl">
                              <a:srgbClr val="000000"/>
                            </a:outerShdw>
                          </a:effectLst>
                          <a:latin typeface="Tahoma" pitchFamily="34" charset="0"/>
                          <a:cs typeface="Arial" pitchFamily="34" charset="0"/>
                        </a:rPr>
                        <a:t>لان اذرع الخشب لا تلتقي</a:t>
                      </a: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 </a:t>
                      </a:r>
                      <a:r>
                        <a:rPr kumimoji="0" lang="ar-SA" sz="2000" b="0" i="0" u="none" strike="noStrike" cap="none" normalizeH="0" baseline="0" smtClean="0">
                          <a:ln>
                            <a:noFill/>
                          </a:ln>
                          <a:solidFill>
                            <a:srgbClr val="FF6600"/>
                          </a:solidFill>
                          <a:effectLst>
                            <a:outerShdw blurRad="38100" dist="38100" dir="2700000" algn="tl">
                              <a:srgbClr val="000000"/>
                            </a:outerShdw>
                          </a:effectLst>
                          <a:latin typeface="Tahoma" pitchFamily="34" charset="0"/>
                          <a:cs typeface="Arial" pitchFamily="34" charset="0"/>
                        </a:rPr>
                        <a:t>في</a:t>
                      </a: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 </a:t>
                      </a:r>
                      <a:r>
                        <a:rPr kumimoji="0" lang="ar-SA" sz="2000" b="0" i="0" u="none" strike="noStrike" cap="none" normalizeH="0" baseline="0" smtClean="0">
                          <a:ln>
                            <a:noFill/>
                          </a:ln>
                          <a:solidFill>
                            <a:srgbClr val="FF6600"/>
                          </a:solidFill>
                          <a:effectLst>
                            <a:outerShdw blurRad="38100" dist="38100" dir="2700000" algn="tl">
                              <a:srgbClr val="000000"/>
                            </a:outerShdw>
                          </a:effectLst>
                          <a:latin typeface="Tahoma" pitchFamily="34" charset="0"/>
                          <a:cs typeface="Arial" pitchFamily="34" charset="0"/>
                        </a:rPr>
                        <a:t>المنتصف</a:t>
                      </a:r>
                      <a:r>
                        <a:rPr kumimoji="0" lang="ar-SA" sz="2000" b="0" i="0" u="none" strike="noStrike" cap="none" normalizeH="0" baseline="0" smtClean="0">
                          <a:ln>
                            <a:noFill/>
                          </a:ln>
                          <a:solidFill>
                            <a:srgbClr val="660066"/>
                          </a:solidFill>
                          <a:effectLst>
                            <a:outerShdw blurRad="38100" dist="38100" dir="2700000" algn="tl">
                              <a:srgbClr val="000000"/>
                            </a:outerShdw>
                          </a:effectLst>
                          <a:latin typeface="Tahoma" pitchFamily="34" charset="0"/>
                          <a:cs typeface="Arial" pitchFamily="34" charset="0"/>
                        </a:rPr>
                        <a:t>)</a:t>
                      </a: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ويتكون من خلايا برنشيميه كبيره.</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الطبقه المحيطيه هي اول طبقات الاسطوانه</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تقع خارج الحزم الوعائيه مباشرة</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تتكون الطبقه المحيطيه من صف واحد من خلايا متراصه رقيقة الجدر</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الحزم الوعائيه قطريه      </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r-SA" sz="24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endParaRP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الحزم الوعائيه اعدادها كبيره مع قله فياعداد الاوعيه الخشبيهوالانابيب الغرباليه</a:t>
                      </a:r>
                    </a:p>
                    <a:p>
                      <a:pPr marL="0" marR="0" lvl="0" indent="0" algn="r" defTabSz="914400" rtl="1" eaLnBrk="1" fontAlgn="base" latinLnBrk="0" hangingPunct="1">
                        <a:lnSpc>
                          <a:spcPct val="100000"/>
                        </a:lnSpc>
                        <a:spcBef>
                          <a:spcPct val="20000"/>
                        </a:spcBef>
                        <a:spcAft>
                          <a:spcPct val="0"/>
                        </a:spcAft>
                        <a:buClr>
                          <a:schemeClr val="hlink"/>
                        </a:buClr>
                        <a:buSzPct val="65000"/>
                        <a:buFont typeface="Wingdings" pitchFamily="2" charset="2"/>
                        <a:buChar char="§"/>
                        <a:tabLst/>
                      </a:pPr>
                      <a:r>
                        <a:rPr kumimoji="0" lang="ar-SA"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rPr>
                        <a:t>النخاع يتكون من خلايا برنشيميه.</a:t>
                      </a:r>
                      <a:endParaRPr kumimoji="0" lang="en-GB" sz="20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pitchFamily="34" charset="0"/>
                      </a:endParaRPr>
                    </a:p>
                  </a:txBody>
                  <a:tcP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51242" name="Rectangle 42"/>
          <p:cNvSpPr>
            <a:spLocks noGrp="1" noChangeArrowheads="1"/>
          </p:cNvSpPr>
          <p:nvPr>
            <p:ph type="title"/>
          </p:nvPr>
        </p:nvSpPr>
        <p:spPr>
          <a:xfrm>
            <a:off x="468313" y="-171450"/>
            <a:ext cx="8229600" cy="1492250"/>
          </a:xfrm>
        </p:spPr>
        <p:txBody>
          <a:bodyPr/>
          <a:lstStyle/>
          <a:p>
            <a:r>
              <a:rPr lang="en-US" sz="2800"/>
              <a:t> </a:t>
            </a:r>
            <a:r>
              <a:rPr lang="ar-SA" sz="2800">
                <a:solidFill>
                  <a:srgbClr val="41C911"/>
                </a:solidFill>
              </a:rPr>
              <a:t>3-</a:t>
            </a:r>
            <a:r>
              <a:rPr lang="ar-SA" sz="3200">
                <a:solidFill>
                  <a:srgbClr val="CC0000"/>
                </a:solidFill>
              </a:rPr>
              <a:t>الاسطوانة المركزيه</a:t>
            </a:r>
            <a:r>
              <a:rPr lang="ar-SA"/>
              <a:t> </a:t>
            </a:r>
            <a:r>
              <a:rPr lang="ar-SA">
                <a:solidFill>
                  <a:srgbClr val="41C911"/>
                </a:solidFill>
              </a:rPr>
              <a:t>تتكون من :-</a:t>
            </a:r>
            <a:r>
              <a:rPr lang="ar-SA"/>
              <a:t/>
            </a:r>
            <a:br>
              <a:rPr lang="ar-SA"/>
            </a:br>
            <a:r>
              <a:rPr lang="ar-SA" sz="2800">
                <a:solidFill>
                  <a:srgbClr val="0000FF"/>
                </a:solidFill>
              </a:rPr>
              <a:t>الطبقه المحيطيه</a:t>
            </a:r>
            <a:r>
              <a:rPr lang="ar-SA" sz="2800"/>
              <a:t> </a:t>
            </a:r>
            <a:r>
              <a:rPr lang="ar-SA" sz="2800">
                <a:solidFill>
                  <a:srgbClr val="41C911"/>
                </a:solidFill>
              </a:rPr>
              <a:t>+</a:t>
            </a:r>
            <a:r>
              <a:rPr lang="ar-SA" sz="2800">
                <a:solidFill>
                  <a:srgbClr val="0000FF"/>
                </a:solidFill>
              </a:rPr>
              <a:t>الحزم الوعائيه</a:t>
            </a:r>
            <a:r>
              <a:rPr lang="ar-SA" sz="2800"/>
              <a:t> </a:t>
            </a:r>
            <a:r>
              <a:rPr lang="ar-SA" sz="2800">
                <a:solidFill>
                  <a:srgbClr val="41C911"/>
                </a:solidFill>
              </a:rPr>
              <a:t>+</a:t>
            </a:r>
            <a:r>
              <a:rPr lang="ar-SA" sz="2800">
                <a:solidFill>
                  <a:srgbClr val="0000FF"/>
                </a:solidFill>
              </a:rPr>
              <a:t>النخاع إن وجد</a:t>
            </a:r>
            <a:endParaRPr lang="en-US" sz="2800">
              <a:solidFill>
                <a:srgbClr val="0000FF"/>
              </a:solidFill>
            </a:endParaRPr>
          </a:p>
        </p:txBody>
      </p:sp>
      <p:sp>
        <p:nvSpPr>
          <p:cNvPr id="51243" name="Rectangle 43"/>
          <p:cNvSpPr>
            <a:spLocks noGrp="1" noChangeArrowheads="1"/>
          </p:cNvSpPr>
          <p:nvPr>
            <p:ph idx="1"/>
          </p:nvPr>
        </p:nvSpPr>
        <p:spPr>
          <a:xfrm>
            <a:off x="-541338" y="981075"/>
            <a:ext cx="8966201" cy="503238"/>
          </a:xfrm>
        </p:spPr>
        <p:txBody>
          <a:bodyPr/>
          <a:lstStyle/>
          <a:p>
            <a:pPr>
              <a:lnSpc>
                <a:spcPct val="80000"/>
              </a:lnSpc>
              <a:buFont typeface="Wingdings" pitchFamily="2" charset="2"/>
              <a:buChar char="§"/>
            </a:pPr>
            <a:r>
              <a:rPr lang="ar-SA">
                <a:solidFill>
                  <a:srgbClr val="CC6600"/>
                </a:solidFill>
              </a:rPr>
              <a:t>ذوات الفلقتين</a:t>
            </a:r>
            <a:r>
              <a:rPr lang="ar-SA" sz="2800"/>
              <a:t>                          </a:t>
            </a:r>
            <a:r>
              <a:rPr lang="ar-SA" sz="2800">
                <a:solidFill>
                  <a:srgbClr val="CC6600"/>
                </a:solidFill>
              </a:rPr>
              <a:t>ذوات الفلقه الواحده</a:t>
            </a:r>
            <a:endParaRPr lang="en-GB" sz="2800">
              <a:solidFill>
                <a:srgbClr val="CC6600"/>
              </a:solidFill>
            </a:endParaRPr>
          </a:p>
        </p:txBody>
      </p:sp>
      <p:pic>
        <p:nvPicPr>
          <p:cNvPr id="51246" name="Picture 46" descr="monocot root"/>
          <p:cNvPicPr>
            <a:picLocks noChangeAspect="1" noChangeArrowheads="1"/>
          </p:cNvPicPr>
          <p:nvPr/>
        </p:nvPicPr>
        <p:blipFill>
          <a:blip r:embed="rId2" cstate="print"/>
          <a:srcRect/>
          <a:stretch>
            <a:fillRect/>
          </a:stretch>
        </p:blipFill>
        <p:spPr bwMode="auto">
          <a:xfrm>
            <a:off x="0" y="4941888"/>
            <a:ext cx="3813175" cy="2052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a:lstStyle/>
          <a:p>
            <a:r>
              <a:rPr lang="ar-IQ" dirty="0" smtClean="0"/>
              <a:t>أعداد </a:t>
            </a:r>
            <a:br>
              <a:rPr lang="ar-IQ" dirty="0" smtClean="0"/>
            </a:br>
            <a:r>
              <a:rPr lang="ar-IQ" dirty="0" err="1" smtClean="0"/>
              <a:t>أ</a:t>
            </a:r>
            <a:r>
              <a:rPr lang="ar-IQ" dirty="0" smtClean="0"/>
              <a:t>.د.منال </a:t>
            </a:r>
            <a:r>
              <a:rPr lang="ar-IQ" dirty="0" err="1" smtClean="0"/>
              <a:t>زباري</a:t>
            </a:r>
            <a:r>
              <a:rPr lang="ar-IQ" dirty="0" smtClean="0"/>
              <a:t> سبتي </a:t>
            </a:r>
            <a:r>
              <a:rPr lang="ar-IQ" dirty="0" err="1" smtClean="0"/>
              <a:t>المياحي</a:t>
            </a:r>
            <a:r>
              <a:rPr lang="ar-IQ" dirty="0" smtClean="0"/>
              <a:t> </a:t>
            </a:r>
            <a:endParaRPr lang="ar-IQ" dirty="0"/>
          </a:p>
        </p:txBody>
      </p:sp>
      <p:sp>
        <p:nvSpPr>
          <p:cNvPr id="3" name="عنوان فرعي 2"/>
          <p:cNvSpPr>
            <a:spLocks noGrp="1"/>
          </p:cNvSpPr>
          <p:nvPr>
            <p:ph type="subTitle" idx="1"/>
          </p:nvPr>
        </p:nvSpPr>
        <p:spPr/>
        <p:style>
          <a:lnRef idx="3">
            <a:schemeClr val="lt1"/>
          </a:lnRef>
          <a:fillRef idx="1">
            <a:schemeClr val="accent3"/>
          </a:fillRef>
          <a:effectRef idx="1">
            <a:schemeClr val="accent3"/>
          </a:effectRef>
          <a:fontRef idx="minor">
            <a:schemeClr val="lt1"/>
          </a:fontRef>
        </p:style>
        <p:txBody>
          <a:bodyPr>
            <a:normAutofit fontScale="70000" lnSpcReduction="20000"/>
          </a:bodyPr>
          <a:lstStyle/>
          <a:p>
            <a:r>
              <a:rPr lang="ar-IQ" sz="4000" dirty="0" smtClean="0">
                <a:solidFill>
                  <a:schemeClr val="tx1"/>
                </a:solidFill>
              </a:rPr>
              <a:t>قسم </a:t>
            </a:r>
            <a:r>
              <a:rPr lang="ar-IQ" sz="4000" dirty="0" err="1" smtClean="0">
                <a:solidFill>
                  <a:schemeClr val="tx1"/>
                </a:solidFill>
              </a:rPr>
              <a:t>البستنة</a:t>
            </a:r>
            <a:r>
              <a:rPr lang="ar-IQ" sz="4000" dirty="0" smtClean="0">
                <a:solidFill>
                  <a:schemeClr val="tx1"/>
                </a:solidFill>
              </a:rPr>
              <a:t> وهندسة الحدائق </a:t>
            </a:r>
          </a:p>
          <a:p>
            <a:r>
              <a:rPr lang="ar-IQ" sz="4000" dirty="0" smtClean="0">
                <a:solidFill>
                  <a:schemeClr val="tx1"/>
                </a:solidFill>
              </a:rPr>
              <a:t>كلية الزراعة _ جامعة البصرة </a:t>
            </a:r>
            <a:endParaRPr lang="ar-IQ" sz="4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gd name="adj" fmla="val 0"/>
              </a:avLst>
            </a:prstTxWarp>
            <a:spAutoFit/>
          </a:bodyPr>
          <a:lstStyle/>
          <a:p>
            <a:pPr marL="342900" lvl="0" indent="-342900" algn="ctr">
              <a:spcBef>
                <a:spcPct val="20000"/>
              </a:spcBef>
            </a:pPr>
            <a:r>
              <a:rPr lang="ar-SA" sz="2800" b="1" dirty="0" err="1" smtClean="0">
                <a:solidFill>
                  <a:srgbClr val="0070C0"/>
                </a:solidFill>
              </a:rPr>
              <a:t>ال</a:t>
            </a:r>
            <a:r>
              <a:rPr lang="ar-IQ" sz="2800" b="1" dirty="0" smtClean="0">
                <a:solidFill>
                  <a:srgbClr val="0070C0"/>
                </a:solidFill>
              </a:rPr>
              <a:t>تركيب</a:t>
            </a:r>
            <a:r>
              <a:rPr lang="ar-SA" sz="2800" b="1" dirty="0" smtClean="0">
                <a:solidFill>
                  <a:srgbClr val="0070C0"/>
                </a:solidFill>
              </a:rPr>
              <a:t> التشريحي </a:t>
            </a:r>
            <a:r>
              <a:rPr lang="ar-SA" sz="2800" b="1" dirty="0" smtClean="0">
                <a:solidFill>
                  <a:srgbClr val="0070C0"/>
                </a:solidFill>
              </a:rPr>
              <a:t>للجذر</a:t>
            </a:r>
            <a:endParaRPr lang="ar-SA" sz="2800" dirty="0" smtClean="0">
              <a:solidFill>
                <a:srgbClr val="0070C0"/>
              </a:solidFill>
            </a:endParaRPr>
          </a:p>
        </p:txBody>
      </p:sp>
      <p:sp>
        <p:nvSpPr>
          <p:cNvPr id="8" name="Rectangle 7"/>
          <p:cNvSpPr/>
          <p:nvPr/>
        </p:nvSpPr>
        <p:spPr>
          <a:xfrm>
            <a:off x="3929058" y="500042"/>
            <a:ext cx="1733167" cy="584775"/>
          </a:xfrm>
          <a:prstGeom prst="rect">
            <a:avLst/>
          </a:prstGeom>
        </p:spPr>
        <p:txBody>
          <a:bodyPr wrap="none">
            <a:spAutoFit/>
          </a:bodyPr>
          <a:lstStyle/>
          <a:p>
            <a:pPr algn="just"/>
            <a:r>
              <a:rPr lang="ar-SA" sz="3200" dirty="0" smtClean="0">
                <a:solidFill>
                  <a:schemeClr val="bg1"/>
                </a:solidFill>
              </a:rPr>
              <a:t>2</a:t>
            </a:r>
            <a:r>
              <a:rPr lang="ar-SA" sz="3200" b="1" dirty="0" smtClean="0">
                <a:solidFill>
                  <a:schemeClr val="bg1"/>
                </a:solidFill>
              </a:rPr>
              <a:t>– القشرة </a:t>
            </a:r>
            <a:endParaRPr lang="ar-SA" sz="3200" dirty="0" smtClean="0">
              <a:solidFill>
                <a:schemeClr val="bg1"/>
              </a:solidFill>
            </a:endParaRPr>
          </a:p>
        </p:txBody>
      </p:sp>
      <p:sp>
        <p:nvSpPr>
          <p:cNvPr id="6" name="Content Placeholder 2"/>
          <p:cNvSpPr>
            <a:spLocks noGrp="1"/>
          </p:cNvSpPr>
          <p:nvPr>
            <p:ph idx="1"/>
          </p:nvPr>
        </p:nvSpPr>
        <p:spPr>
          <a:xfrm>
            <a:off x="500034" y="1428736"/>
            <a:ext cx="8247860" cy="4525963"/>
          </a:xfrm>
        </p:spPr>
        <p:txBody>
          <a:bodyPr>
            <a:noAutofit/>
          </a:bodyPr>
          <a:lstStyle/>
          <a:p>
            <a:pPr algn="just"/>
            <a:r>
              <a:rPr lang="ar-SA" sz="2800" b="1" dirty="0" smtClean="0">
                <a:solidFill>
                  <a:srgbClr val="0070C0"/>
                </a:solidFill>
              </a:rPr>
              <a:t>هي منطقة واسعة من </a:t>
            </a:r>
            <a:r>
              <a:rPr lang="ar-SA" sz="2800" b="1" dirty="0" smtClean="0">
                <a:solidFill>
                  <a:srgbClr val="FF0000"/>
                </a:solidFill>
              </a:rPr>
              <a:t>خلايا برانشيمية ذات جدر رقيقة ومسافات بينية واسعة</a:t>
            </a:r>
            <a:r>
              <a:rPr lang="ar-SA" sz="2800" b="1" dirty="0" smtClean="0">
                <a:solidFill>
                  <a:srgbClr val="0070C0"/>
                </a:solidFill>
              </a:rPr>
              <a:t> </a:t>
            </a:r>
            <a:endParaRPr lang="ar-EG" sz="2800" b="1" dirty="0" smtClean="0">
              <a:solidFill>
                <a:srgbClr val="0070C0"/>
              </a:solidFill>
            </a:endParaRPr>
          </a:p>
          <a:p>
            <a:pPr algn="just"/>
            <a:r>
              <a:rPr lang="ar-SA" sz="2800" b="1" dirty="0" smtClean="0">
                <a:solidFill>
                  <a:srgbClr val="0070C0"/>
                </a:solidFill>
              </a:rPr>
              <a:t>تقوم هذه المنطقة بثلاث وظائف هي</a:t>
            </a:r>
            <a:r>
              <a:rPr lang="ar-EG" sz="2800" b="1" dirty="0" smtClean="0">
                <a:solidFill>
                  <a:srgbClr val="0070C0"/>
                </a:solidFill>
              </a:rPr>
              <a:t>:</a:t>
            </a:r>
          </a:p>
          <a:p>
            <a:pPr marL="822960" indent="0" algn="just">
              <a:buFont typeface="+mj-lt"/>
              <a:buAutoNum type="arabicPeriod"/>
            </a:pPr>
            <a:r>
              <a:rPr lang="ar-SA" sz="2800" b="1" dirty="0" smtClean="0">
                <a:solidFill>
                  <a:srgbClr val="0070C0"/>
                </a:solidFill>
              </a:rPr>
              <a:t> </a:t>
            </a:r>
            <a:r>
              <a:rPr lang="ar-SA" sz="2800" b="1" dirty="0" smtClean="0">
                <a:solidFill>
                  <a:srgbClr val="00B050"/>
                </a:solidFill>
              </a:rPr>
              <a:t>تهوية الأنسجة الجذرية </a:t>
            </a:r>
            <a:r>
              <a:rPr lang="ar-EG" sz="2800" b="1" dirty="0" smtClean="0">
                <a:solidFill>
                  <a:srgbClr val="00B050"/>
                </a:solidFill>
              </a:rPr>
              <a:t>.</a:t>
            </a:r>
          </a:p>
          <a:p>
            <a:pPr marL="822960" indent="0" algn="just">
              <a:buFont typeface="+mj-lt"/>
              <a:buAutoNum type="arabicPeriod"/>
            </a:pPr>
            <a:r>
              <a:rPr lang="ar-SA" sz="2800" b="1" dirty="0" smtClean="0">
                <a:solidFill>
                  <a:srgbClr val="00B050"/>
                </a:solidFill>
              </a:rPr>
              <a:t>توصيل الماء والأملاح إلى أنسجة الخشب</a:t>
            </a:r>
            <a:r>
              <a:rPr lang="ar-EG" sz="2800" b="1" dirty="0" smtClean="0">
                <a:solidFill>
                  <a:srgbClr val="00B050"/>
                </a:solidFill>
              </a:rPr>
              <a:t>.</a:t>
            </a:r>
          </a:p>
          <a:p>
            <a:pPr marL="822960" indent="0" algn="just">
              <a:buFont typeface="+mj-lt"/>
              <a:buAutoNum type="arabicPeriod"/>
            </a:pPr>
            <a:r>
              <a:rPr lang="ar-SA" sz="2800" b="1" dirty="0" smtClean="0">
                <a:solidFill>
                  <a:srgbClr val="00B050"/>
                </a:solidFill>
              </a:rPr>
              <a:t>تخزين المواد الغذائية.</a:t>
            </a:r>
            <a:endParaRPr lang="ar-EG" sz="2800" b="1" dirty="0" smtClean="0">
              <a:solidFill>
                <a:srgbClr val="00B050"/>
              </a:solidFill>
            </a:endParaRPr>
          </a:p>
          <a:p>
            <a:pPr algn="just"/>
            <a:r>
              <a:rPr lang="ar-SA" sz="2800" b="1" dirty="0" smtClean="0"/>
              <a:t> عند جفاف وسقوط طبقة الشعيرات الجذرية تتعرض أول طبقات القشرة للخارج وتسمى البشرة الخارجية</a:t>
            </a:r>
            <a:r>
              <a:rPr lang="ar-SA" sz="2800" b="1" dirty="0" smtClean="0">
                <a:solidFill>
                  <a:srgbClr val="002060"/>
                </a:solidFill>
              </a:rPr>
              <a:t> (الإكسوديرم </a:t>
            </a:r>
            <a:r>
              <a:rPr lang="en-US" sz="2800" b="1" dirty="0" err="1" smtClean="0">
                <a:solidFill>
                  <a:srgbClr val="002060"/>
                </a:solidFill>
              </a:rPr>
              <a:t>Exodermis</a:t>
            </a:r>
            <a:r>
              <a:rPr lang="ar-SA" sz="2800" b="1" dirty="0" smtClean="0">
                <a:solidFill>
                  <a:srgbClr val="002060"/>
                </a:solidFill>
              </a:rPr>
              <a:t>) </a:t>
            </a:r>
            <a:r>
              <a:rPr lang="ar-SA" sz="2800" b="1" dirty="0" smtClean="0"/>
              <a:t>وجدر هذه الخلايا مغلظة بالسوبرين ويتراوح سمك الأكسوديرم من طبقة إلى عدة طبقات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amond(in)">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amond(in)">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amond(in)">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diamond(in)">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diamond(in)">
                                      <p:cBhvr>
                                        <p:cTn id="3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a:t>
            </a:r>
            <a:r>
              <a:rPr lang="ar-SA" sz="2800" b="1" dirty="0" smtClean="0">
                <a:solidFill>
                  <a:srgbClr val="0070C0"/>
                </a:solidFill>
              </a:rPr>
              <a:t>التشريحية</a:t>
            </a:r>
            <a:r>
              <a:rPr lang="ar-SA" sz="2800" b="1" dirty="0" smtClean="0">
                <a:solidFill>
                  <a:srgbClr val="0070C0"/>
                </a:solidFill>
              </a:rPr>
              <a:t> للجذر</a:t>
            </a:r>
            <a:endParaRPr lang="ar-SA" sz="2800" dirty="0" smtClean="0">
              <a:solidFill>
                <a:srgbClr val="0070C0"/>
              </a:solidFill>
            </a:endParaRPr>
          </a:p>
        </p:txBody>
      </p:sp>
      <p:sp>
        <p:nvSpPr>
          <p:cNvPr id="8" name="Rectangle 7"/>
          <p:cNvSpPr/>
          <p:nvPr/>
        </p:nvSpPr>
        <p:spPr>
          <a:xfrm>
            <a:off x="3929058" y="500042"/>
            <a:ext cx="1733167" cy="584775"/>
          </a:xfrm>
          <a:prstGeom prst="rect">
            <a:avLst/>
          </a:prstGeom>
        </p:spPr>
        <p:txBody>
          <a:bodyPr wrap="none">
            <a:spAutoFit/>
          </a:bodyPr>
          <a:lstStyle/>
          <a:p>
            <a:pPr algn="just"/>
            <a:r>
              <a:rPr lang="ar-SA" sz="3200" dirty="0" smtClean="0">
                <a:solidFill>
                  <a:schemeClr val="bg1"/>
                </a:solidFill>
              </a:rPr>
              <a:t>2</a:t>
            </a:r>
            <a:r>
              <a:rPr lang="ar-SA" sz="3200" b="1" dirty="0" smtClean="0">
                <a:solidFill>
                  <a:schemeClr val="bg1"/>
                </a:solidFill>
              </a:rPr>
              <a:t>– القشرة </a:t>
            </a:r>
            <a:endParaRPr lang="ar-SA" sz="3200" dirty="0" smtClean="0">
              <a:solidFill>
                <a:schemeClr val="bg1"/>
              </a:solidFill>
            </a:endParaRPr>
          </a:p>
        </p:txBody>
      </p:sp>
      <p:sp>
        <p:nvSpPr>
          <p:cNvPr id="7" name="Content Placeholder 2"/>
          <p:cNvSpPr>
            <a:spLocks noGrp="1"/>
          </p:cNvSpPr>
          <p:nvPr>
            <p:ph idx="1"/>
          </p:nvPr>
        </p:nvSpPr>
        <p:spPr>
          <a:xfrm>
            <a:off x="467544" y="1268760"/>
            <a:ext cx="8247860" cy="4525963"/>
          </a:xfrm>
        </p:spPr>
        <p:txBody>
          <a:bodyPr>
            <a:noAutofit/>
          </a:bodyPr>
          <a:lstStyle/>
          <a:p>
            <a:pPr algn="just"/>
            <a:r>
              <a:rPr lang="ar-SA" sz="2800" b="1" dirty="0" smtClean="0">
                <a:solidFill>
                  <a:srgbClr val="00B050"/>
                </a:solidFill>
                <a:cs typeface="+mj-cs"/>
              </a:rPr>
              <a:t>وأخر طبقات القشرة للداخل تعرف </a:t>
            </a:r>
            <a:r>
              <a:rPr lang="ar-SA" sz="2800" b="1" dirty="0" smtClean="0">
                <a:solidFill>
                  <a:srgbClr val="0070C0"/>
                </a:solidFill>
                <a:cs typeface="+mj-cs"/>
              </a:rPr>
              <a:t>بالبشرة الداخلية (الإندوديرم </a:t>
            </a:r>
            <a:r>
              <a:rPr lang="en-US" sz="2800" b="1" dirty="0" smtClean="0">
                <a:solidFill>
                  <a:srgbClr val="0070C0"/>
                </a:solidFill>
                <a:cs typeface="+mj-cs"/>
              </a:rPr>
              <a:t>Endodermis</a:t>
            </a:r>
            <a:r>
              <a:rPr lang="ar-SA" sz="2800" b="1" dirty="0" smtClean="0">
                <a:solidFill>
                  <a:srgbClr val="00B050"/>
                </a:solidFill>
                <a:cs typeface="+mj-cs"/>
              </a:rPr>
              <a:t>) ويميز خلايا هذه الطبقة وجود ترسيب لمادة السوبرين يوزع على الخلية بشكل شريط يحيط بالجذر الشعاعية للخلية ويسمى </a:t>
            </a:r>
            <a:r>
              <a:rPr lang="ar-SA" sz="2800" b="1" dirty="0" smtClean="0">
                <a:solidFill>
                  <a:srgbClr val="0070C0"/>
                </a:solidFill>
                <a:cs typeface="+mj-cs"/>
              </a:rPr>
              <a:t>بشريط كاسبار </a:t>
            </a:r>
            <a:r>
              <a:rPr lang="en-US" sz="2800" b="1" dirty="0" err="1" smtClean="0">
                <a:solidFill>
                  <a:srgbClr val="0070C0"/>
                </a:solidFill>
                <a:cs typeface="+mj-cs"/>
              </a:rPr>
              <a:t>Casparian</a:t>
            </a:r>
            <a:r>
              <a:rPr lang="en-US" sz="2800" b="1" dirty="0" smtClean="0">
                <a:solidFill>
                  <a:srgbClr val="0070C0"/>
                </a:solidFill>
                <a:cs typeface="+mj-cs"/>
              </a:rPr>
              <a:t> strip</a:t>
            </a:r>
            <a:r>
              <a:rPr lang="ar-SA" sz="2800" b="1" dirty="0" smtClean="0">
                <a:solidFill>
                  <a:srgbClr val="00B050"/>
                </a:solidFill>
                <a:cs typeface="+mj-cs"/>
              </a:rPr>
              <a:t> الذي يعمل كمادة لاصقة لخلايا البشرة الداخلية ويمنع مرور الماء خلاله، وهذا التركيب يعكس دور البشرة الداخلية في تنظيم مرور المواد التي يمتصها الجذر إلى الاسطوانة الوعائية </a:t>
            </a:r>
          </a:p>
          <a:p>
            <a:pPr algn="just"/>
            <a:r>
              <a:rPr lang="ar-SA" sz="2800" b="1" dirty="0" smtClean="0">
                <a:cs typeface="+mj-cs"/>
              </a:rPr>
              <a:t>ولذا فإن مرور الماء من القشرة إلى الإسطوانة الوعائية يتم خلال خلايا خاصة في طبقة البشرة الداخلية تعرف بخلايا المرور وهي خلايا رقيقة الجدر تخلو من مادة السوبرين وتكون هذه الخلايا مقابلة للخشب الأول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heckerboard(across)">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8" name="Rectangle 7"/>
          <p:cNvSpPr/>
          <p:nvPr/>
        </p:nvSpPr>
        <p:spPr>
          <a:xfrm>
            <a:off x="3929058" y="500042"/>
            <a:ext cx="1733167" cy="584775"/>
          </a:xfrm>
          <a:prstGeom prst="rect">
            <a:avLst/>
          </a:prstGeom>
        </p:spPr>
        <p:txBody>
          <a:bodyPr wrap="none">
            <a:spAutoFit/>
          </a:bodyPr>
          <a:lstStyle/>
          <a:p>
            <a:pPr algn="just"/>
            <a:r>
              <a:rPr lang="ar-SA" sz="3200" dirty="0" smtClean="0">
                <a:solidFill>
                  <a:schemeClr val="bg1"/>
                </a:solidFill>
              </a:rPr>
              <a:t>2</a:t>
            </a:r>
            <a:r>
              <a:rPr lang="ar-SA" sz="3200" b="1" dirty="0" smtClean="0">
                <a:solidFill>
                  <a:schemeClr val="bg1"/>
                </a:solidFill>
              </a:rPr>
              <a:t>– القشرة </a:t>
            </a:r>
            <a:endParaRPr lang="ar-SA" sz="3200" dirty="0" smtClean="0">
              <a:solidFill>
                <a:schemeClr val="bg1"/>
              </a:solidFill>
            </a:endParaRPr>
          </a:p>
        </p:txBody>
      </p:sp>
      <p:pic>
        <p:nvPicPr>
          <p:cNvPr id="6" name="Picture 10" descr="mineralupt"/>
          <p:cNvPicPr>
            <a:picLocks noChangeAspect="1" noChangeArrowheads="1"/>
          </p:cNvPicPr>
          <p:nvPr/>
        </p:nvPicPr>
        <p:blipFill>
          <a:blip r:embed="rId3" cstate="print"/>
          <a:srcRect/>
          <a:stretch>
            <a:fillRect/>
          </a:stretch>
        </p:blipFill>
        <p:spPr bwMode="auto">
          <a:xfrm>
            <a:off x="4500562" y="2214554"/>
            <a:ext cx="4038600" cy="3571900"/>
          </a:xfrm>
          <a:prstGeom prst="rect">
            <a:avLst/>
          </a:prstGeom>
          <a:noFill/>
        </p:spPr>
      </p:pic>
      <p:pic>
        <p:nvPicPr>
          <p:cNvPr id="9" name="Picture 7" descr="Endodermis"/>
          <p:cNvPicPr>
            <a:picLocks noChangeAspect="1" noChangeArrowheads="1"/>
          </p:cNvPicPr>
          <p:nvPr/>
        </p:nvPicPr>
        <p:blipFill>
          <a:blip r:embed="rId4" cstate="print"/>
          <a:srcRect/>
          <a:stretch>
            <a:fillRect/>
          </a:stretch>
        </p:blipFill>
        <p:spPr bwMode="auto">
          <a:xfrm>
            <a:off x="714348" y="2428868"/>
            <a:ext cx="3673475" cy="3032210"/>
          </a:xfrm>
          <a:prstGeom prst="rect">
            <a:avLst/>
          </a:prstGeom>
          <a:noFill/>
        </p:spPr>
      </p:pic>
      <p:sp>
        <p:nvSpPr>
          <p:cNvPr id="10" name="Rectangle 2"/>
          <p:cNvSpPr>
            <a:spLocks noGrp="1" noChangeArrowheads="1"/>
          </p:cNvSpPr>
          <p:nvPr>
            <p:ph type="title"/>
          </p:nvPr>
        </p:nvSpPr>
        <p:spPr>
          <a:xfrm>
            <a:off x="571472" y="1071546"/>
            <a:ext cx="7772400" cy="857256"/>
          </a:xfrm>
        </p:spPr>
        <p:txBody>
          <a:bodyPr>
            <a:normAutofit/>
          </a:bodyPr>
          <a:lstStyle/>
          <a:p>
            <a:r>
              <a:rPr lang="ar-SA" sz="2800" b="1" dirty="0" smtClean="0">
                <a:solidFill>
                  <a:srgbClr val="00B050"/>
                </a:solidFill>
              </a:rPr>
              <a:t>البشرة الداخلية – شريط كاسبار</a:t>
            </a:r>
            <a:endParaRPr lang="en-US" sz="2800" b="1" u="sng"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err="1" smtClean="0">
                <a:solidFill>
                  <a:srgbClr val="0070C0"/>
                </a:solidFill>
              </a:rPr>
              <a:t>ال</a:t>
            </a:r>
            <a:r>
              <a:rPr lang="ar-IQ" sz="2800" b="1" dirty="0" smtClean="0">
                <a:solidFill>
                  <a:srgbClr val="0070C0"/>
                </a:solidFill>
              </a:rPr>
              <a:t>تركيب</a:t>
            </a:r>
            <a:r>
              <a:rPr lang="ar-SA" sz="2800" b="1" dirty="0" smtClean="0">
                <a:solidFill>
                  <a:srgbClr val="0070C0"/>
                </a:solidFill>
              </a:rPr>
              <a:t> التشريحي</a:t>
            </a:r>
            <a:r>
              <a:rPr lang="ar-IQ" sz="2800" b="1" dirty="0" smtClean="0">
                <a:solidFill>
                  <a:srgbClr val="0070C0"/>
                </a:solidFill>
              </a:rPr>
              <a:t> </a:t>
            </a:r>
            <a:r>
              <a:rPr lang="ar-SA" sz="2800" b="1" dirty="0" smtClean="0">
                <a:solidFill>
                  <a:srgbClr val="0070C0"/>
                </a:solidFill>
              </a:rPr>
              <a:t>للجذر</a:t>
            </a:r>
            <a:endParaRPr lang="ar-SA" sz="2800" dirty="0" smtClean="0">
              <a:solidFill>
                <a:srgbClr val="0070C0"/>
              </a:solidFill>
            </a:endParaRPr>
          </a:p>
        </p:txBody>
      </p:sp>
      <p:sp>
        <p:nvSpPr>
          <p:cNvPr id="12" name="Rectangle 11"/>
          <p:cNvSpPr/>
          <p:nvPr/>
        </p:nvSpPr>
        <p:spPr>
          <a:xfrm>
            <a:off x="3071802" y="428604"/>
            <a:ext cx="3243196" cy="584775"/>
          </a:xfrm>
          <a:prstGeom prst="rect">
            <a:avLst/>
          </a:prstGeom>
        </p:spPr>
        <p:txBody>
          <a:bodyPr wrap="none">
            <a:spAutoFit/>
          </a:bodyPr>
          <a:lstStyle/>
          <a:p>
            <a:pPr algn="just"/>
            <a:r>
              <a:rPr lang="ar-SA" sz="3200" b="1" dirty="0" smtClean="0">
                <a:solidFill>
                  <a:schemeClr val="bg1"/>
                </a:solidFill>
              </a:rPr>
              <a:t>3– الاسطوانة الوعائية</a:t>
            </a:r>
          </a:p>
        </p:txBody>
      </p:sp>
      <p:sp>
        <p:nvSpPr>
          <p:cNvPr id="4097" name="Rectangle 1"/>
          <p:cNvSpPr>
            <a:spLocks noChangeArrowheads="1"/>
          </p:cNvSpPr>
          <p:nvPr/>
        </p:nvSpPr>
        <p:spPr bwMode="auto">
          <a:xfrm>
            <a:off x="428596" y="1928802"/>
            <a:ext cx="8215306"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Low" defTabSz="914400" rtl="1" eaLnBrk="1" fontAlgn="base" latinLnBrk="0" hangingPunct="1">
              <a:lnSpc>
                <a:spcPct val="100000"/>
              </a:lnSpc>
              <a:spcBef>
                <a:spcPts val="600"/>
              </a:spcBef>
              <a:spcAft>
                <a:spcPts val="600"/>
              </a:spcAft>
              <a:buClrTx/>
              <a:buSzTx/>
              <a:buFont typeface="+mj-lt"/>
              <a:buAutoNum type="arabicPeriod"/>
              <a:tabLst>
                <a:tab pos="504825" algn="l"/>
              </a:tabLst>
            </a:pPr>
            <a:r>
              <a:rPr kumimoji="0" lang="ar-IQ"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وتتكون من طبقة واحدة او اثنين ونادراً اكثر من طبقتين كما في الصبير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ts val="600"/>
              </a:spcBef>
              <a:spcAft>
                <a:spcPts val="600"/>
              </a:spcAft>
              <a:buClrTx/>
              <a:buSzTx/>
              <a:buFont typeface="+mj-lt"/>
              <a:buAutoNum type="arabicPeriod"/>
              <a:tabLst>
                <a:tab pos="504825" algn="l"/>
              </a:tabLst>
            </a:pPr>
            <a:r>
              <a:rPr kumimoji="0" lang="ar-IQ"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قد تكون مستمرة او متقطعة في حالة وصول اذرع الخشب الى الاندوديرمس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ts val="600"/>
              </a:spcBef>
              <a:spcAft>
                <a:spcPts val="600"/>
              </a:spcAft>
              <a:buClrTx/>
              <a:buSzTx/>
              <a:buFont typeface="+mj-lt"/>
              <a:buAutoNum type="arabicPeriod"/>
              <a:tabLst>
                <a:tab pos="504825" algn="l"/>
              </a:tabLst>
            </a:pPr>
            <a:r>
              <a:rPr kumimoji="0" lang="ar-IQ"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خلايا الدائرة المحيطة اما ان تتكون من خلايا بارنكيمية او خلايا بانكيمية مع خلايا سكلرنكيمية واحياناً بعض عناصر الخشب الاول </a:t>
            </a:r>
            <a:r>
              <a:rPr kumimoji="0" lang="en-US" sz="2200" b="1" i="0" u="none" strike="noStrike" cap="none" normalizeH="0" baseline="0" dirty="0" err="1" smtClean="0">
                <a:ln>
                  <a:noFill/>
                </a:ln>
                <a:solidFill>
                  <a:schemeClr val="tx1"/>
                </a:solidFill>
                <a:effectLst/>
                <a:latin typeface="Arial" pitchFamily="34" charset="0"/>
                <a:ea typeface="Times New Roman" pitchFamily="18" charset="0"/>
                <a:cs typeface="Simplified Arabic" pitchFamily="18" charset="-78"/>
              </a:rPr>
              <a:t>protoxylem</a:t>
            </a:r>
            <a:r>
              <a:rPr kumimoji="0" lang="en-US"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ts val="600"/>
              </a:spcBef>
              <a:spcAft>
                <a:spcPts val="600"/>
              </a:spcAft>
              <a:buClrTx/>
              <a:buSzTx/>
              <a:buFont typeface="+mj-lt"/>
              <a:buAutoNum type="arabicPeriod"/>
              <a:tabLst>
                <a:tab pos="504825" algn="l"/>
              </a:tabLst>
            </a:pPr>
            <a:r>
              <a:rPr kumimoji="0" lang="ar-IQ"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قد تتكون من عدة طبقات مقابل اللحاء وطبقة واحدة مقابل اذرع الخشب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ts val="600"/>
              </a:spcBef>
              <a:spcAft>
                <a:spcPts val="600"/>
              </a:spcAft>
              <a:buClrTx/>
              <a:buSzTx/>
              <a:buFont typeface="+mj-lt"/>
              <a:buAutoNum type="arabicPeriod"/>
              <a:tabLst>
                <a:tab pos="504825" algn="l"/>
              </a:tabLst>
            </a:pPr>
            <a:r>
              <a:rPr kumimoji="0" lang="ar-IQ"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تفقد تميزها وتتحول الى خلايا مرستيمية (كامبيوم فليني وجذور جانبية وجزء من الكامبيوم الوعائي)</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ts val="600"/>
              </a:spcBef>
              <a:spcAft>
                <a:spcPts val="600"/>
              </a:spcAft>
              <a:buClrTx/>
              <a:buSzTx/>
              <a:buFont typeface="+mj-lt"/>
              <a:buAutoNum type="arabicPeriod"/>
              <a:tabLst>
                <a:tab pos="504825" algn="l"/>
              </a:tabLst>
            </a:pPr>
            <a:r>
              <a:rPr kumimoji="0" lang="ar-IQ"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تحتوي على قنوات افرازية كما في جذور نباتات العائلة المظلية </a:t>
            </a:r>
            <a:r>
              <a:rPr kumimoji="0" lang="en-US" sz="2200" b="1" i="0" u="none" strike="noStrike" cap="none" normalizeH="0" baseline="0" dirty="0" err="1" smtClean="0">
                <a:ln>
                  <a:noFill/>
                </a:ln>
                <a:solidFill>
                  <a:schemeClr val="tx1"/>
                </a:solidFill>
                <a:effectLst/>
                <a:latin typeface="Arial" pitchFamily="34" charset="0"/>
                <a:ea typeface="Times New Roman" pitchFamily="18" charset="0"/>
                <a:cs typeface="Simplified Arabic" pitchFamily="18" charset="-78"/>
              </a:rPr>
              <a:t>Umbelliferae</a:t>
            </a:r>
            <a:r>
              <a:rPr kumimoji="0" lang="ar-IQ"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ts val="600"/>
              </a:spcBef>
              <a:spcAft>
                <a:spcPts val="600"/>
              </a:spcAft>
              <a:buClrTx/>
              <a:buSzTx/>
              <a:buFont typeface="+mj-lt"/>
              <a:buAutoNum type="arabicPeriod"/>
              <a:tabLst>
                <a:tab pos="504825" algn="l"/>
              </a:tabLst>
            </a:pPr>
            <a:r>
              <a:rPr kumimoji="0" lang="ar-IQ"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قد تتغلظ بمادة اللكنين او السيوبرين – الجذور المسنة لذوات الفلقة الواحدة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Low" defTabSz="914400" rtl="1" eaLnBrk="0" fontAlgn="base" latinLnBrk="0" hangingPunct="0">
              <a:lnSpc>
                <a:spcPct val="100000"/>
              </a:lnSpc>
              <a:spcBef>
                <a:spcPts val="600"/>
              </a:spcBef>
              <a:spcAft>
                <a:spcPts val="600"/>
              </a:spcAft>
              <a:buClrTx/>
              <a:buSzTx/>
              <a:buFont typeface="+mj-lt"/>
              <a:buAutoNum type="arabicPeriod"/>
              <a:tabLst>
                <a:tab pos="504825" algn="l"/>
              </a:tabLst>
            </a:pPr>
            <a:r>
              <a:rPr kumimoji="0" lang="ar-IQ" sz="2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قد تقوم بخزن المواد الغذائية .</a:t>
            </a:r>
            <a:endParaRPr kumimoji="0" lang="ar-IQ" sz="22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5929322" y="1357298"/>
            <a:ext cx="2400016" cy="523220"/>
          </a:xfrm>
          <a:prstGeom prst="rect">
            <a:avLst/>
          </a:prstGeom>
        </p:spPr>
        <p:txBody>
          <a:bodyPr wrap="none">
            <a:spAutoFit/>
          </a:bodyPr>
          <a:lstStyle/>
          <a:p>
            <a:r>
              <a:rPr lang="ar-EG" sz="2800" b="1" dirty="0" smtClean="0">
                <a:solidFill>
                  <a:srgbClr val="0070C0"/>
                </a:solidFill>
                <a:latin typeface="Simplified Arabic" pitchFamily="18" charset="-78"/>
                <a:ea typeface="Times New Roman" pitchFamily="18" charset="0"/>
                <a:cs typeface="Simplified Arabic" pitchFamily="18" charset="-78"/>
              </a:rPr>
              <a:t>أ- </a:t>
            </a:r>
            <a:r>
              <a:rPr lang="ar-IQ" sz="2800" b="1" dirty="0" smtClean="0">
                <a:solidFill>
                  <a:srgbClr val="0070C0"/>
                </a:solidFill>
                <a:latin typeface="Simplified Arabic" pitchFamily="18" charset="-78"/>
                <a:ea typeface="Times New Roman" pitchFamily="18" charset="0"/>
                <a:cs typeface="Simplified Arabic" pitchFamily="18" charset="-78"/>
              </a:rPr>
              <a:t>الدائرة المحيطة </a:t>
            </a:r>
            <a:endParaRPr lang="en-US"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7"/>
                                        </p:tgtEl>
                                        <p:attrNameLst>
                                          <p:attrName>style.visibility</p:attrName>
                                        </p:attrNameLst>
                                      </p:cBhvr>
                                      <p:to>
                                        <p:strVal val="visible"/>
                                      </p:to>
                                    </p:set>
                                    <p:animEffect transition="in" filter="checkerboard(across)">
                                      <p:cBhvr>
                                        <p:cTn id="17" dur="1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097"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12" name="Rectangle 11"/>
          <p:cNvSpPr/>
          <p:nvPr/>
        </p:nvSpPr>
        <p:spPr>
          <a:xfrm>
            <a:off x="3071802" y="428604"/>
            <a:ext cx="3243196" cy="584775"/>
          </a:xfrm>
          <a:prstGeom prst="rect">
            <a:avLst/>
          </a:prstGeom>
        </p:spPr>
        <p:txBody>
          <a:bodyPr wrap="none">
            <a:spAutoFit/>
          </a:bodyPr>
          <a:lstStyle/>
          <a:p>
            <a:pPr algn="just"/>
            <a:r>
              <a:rPr lang="ar-SA" sz="3200" b="1" dirty="0" smtClean="0">
                <a:solidFill>
                  <a:schemeClr val="bg1"/>
                </a:solidFill>
              </a:rPr>
              <a:t>3– الاسطوانة الوعائية</a:t>
            </a:r>
          </a:p>
        </p:txBody>
      </p:sp>
      <p:sp>
        <p:nvSpPr>
          <p:cNvPr id="6" name="Content Placeholder 2"/>
          <p:cNvSpPr>
            <a:spLocks noGrp="1"/>
          </p:cNvSpPr>
          <p:nvPr>
            <p:ph idx="1"/>
          </p:nvPr>
        </p:nvSpPr>
        <p:spPr>
          <a:xfrm>
            <a:off x="428596" y="1500174"/>
            <a:ext cx="8229600" cy="4525963"/>
          </a:xfrm>
        </p:spPr>
        <p:txBody>
          <a:bodyPr>
            <a:noAutofit/>
          </a:bodyPr>
          <a:lstStyle/>
          <a:p>
            <a:pPr algn="just">
              <a:buNone/>
            </a:pPr>
            <a:r>
              <a:rPr lang="ar-SA" sz="2800" b="1" dirty="0" smtClean="0">
                <a:solidFill>
                  <a:srgbClr val="00B050"/>
                </a:solidFill>
              </a:rPr>
              <a:t>ب – الحزمة الوعاءية :</a:t>
            </a:r>
          </a:p>
          <a:p>
            <a:pPr algn="just"/>
            <a:r>
              <a:rPr lang="ar-SA" sz="2800" b="1" dirty="0" smtClean="0">
                <a:cs typeface="+mj-cs"/>
              </a:rPr>
              <a:t>تتكون الحزم الوعائية من أذرع من الخشب الإبتدائي تتبادل مع كتل من نسيج اللحاء الإبتدائي على أنصاف أقطار متبادلة </a:t>
            </a:r>
            <a:r>
              <a:rPr lang="ar-SA" sz="2800" b="1" dirty="0" smtClean="0">
                <a:solidFill>
                  <a:srgbClr val="FF0000"/>
                </a:solidFill>
                <a:cs typeface="+mj-cs"/>
              </a:rPr>
              <a:t>( حزم قطرية ) </a:t>
            </a:r>
            <a:endParaRPr lang="ar-EG" sz="2800" b="1" dirty="0" smtClean="0">
              <a:solidFill>
                <a:srgbClr val="FF0000"/>
              </a:solidFill>
              <a:cs typeface="+mj-cs"/>
            </a:endParaRPr>
          </a:p>
          <a:p>
            <a:pPr algn="just"/>
            <a:r>
              <a:rPr lang="ar-SA" sz="2800" b="1" dirty="0" smtClean="0">
                <a:cs typeface="+mj-cs"/>
              </a:rPr>
              <a:t>ويفصل بين الخشب واللحاء مجموعة من خلايا مرستيمية غير متشكلة تقوم بوظيفة </a:t>
            </a:r>
            <a:r>
              <a:rPr lang="ar-SA" sz="2800" b="1" dirty="0" smtClean="0">
                <a:solidFill>
                  <a:srgbClr val="FF0000"/>
                </a:solidFill>
                <a:cs typeface="+mj-cs"/>
              </a:rPr>
              <a:t>الكامبيوم الوعائي </a:t>
            </a:r>
            <a:r>
              <a:rPr lang="ar-SA" sz="2800" b="1" dirty="0" smtClean="0">
                <a:cs typeface="+mj-cs"/>
              </a:rPr>
              <a:t>في جذور النباتات التي تتغلظ ثانوياً </a:t>
            </a:r>
            <a:r>
              <a:rPr lang="ar-SA" sz="2800" b="1" dirty="0" smtClean="0">
                <a:solidFill>
                  <a:srgbClr val="FF0000"/>
                </a:solidFill>
                <a:cs typeface="+mj-cs"/>
              </a:rPr>
              <a:t>( غالباً نباتات ذوات الفلقتين ) </a:t>
            </a:r>
            <a:r>
              <a:rPr lang="ar-SA" sz="2800" b="1" dirty="0" smtClean="0">
                <a:cs typeface="+mj-cs"/>
              </a:rPr>
              <a:t>وتصبح خلايا برانشيمية بالغة أو اسكلرنشيمية في الجذور التي لا تتغلظ ثانوياً </a:t>
            </a:r>
            <a:r>
              <a:rPr lang="ar-SA" sz="2800" b="1" dirty="0" smtClean="0">
                <a:solidFill>
                  <a:srgbClr val="FF0000"/>
                </a:solidFill>
                <a:cs typeface="+mj-cs"/>
              </a:rPr>
              <a:t>( نبات ذوات فلقة واحدة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rot="19964551">
            <a:off x="-279461" y="413144"/>
            <a:ext cx="2838047" cy="403757"/>
          </a:xfrm>
          <a:prstGeom prst="rect">
            <a:avLst/>
          </a:prstGeom>
        </p:spPr>
        <p:txBody>
          <a:bodyPr wrap="square">
            <a:prstTxWarp prst="textChevron">
              <a:avLst/>
            </a:prstTxWarp>
            <a:spAutoFit/>
          </a:bodyPr>
          <a:lstStyle/>
          <a:p>
            <a:pPr marL="342900" lvl="0" indent="-342900" algn="ctr">
              <a:spcBef>
                <a:spcPct val="20000"/>
              </a:spcBef>
            </a:pPr>
            <a:r>
              <a:rPr lang="ar-SA" sz="2800" b="1" dirty="0" smtClean="0">
                <a:solidFill>
                  <a:srgbClr val="0070C0"/>
                </a:solidFill>
              </a:rPr>
              <a:t>البنية التشريحية للجذر</a:t>
            </a:r>
            <a:endParaRPr lang="ar-SA" sz="2800" dirty="0" smtClean="0">
              <a:solidFill>
                <a:srgbClr val="0070C0"/>
              </a:solidFill>
            </a:endParaRPr>
          </a:p>
        </p:txBody>
      </p:sp>
      <p:sp>
        <p:nvSpPr>
          <p:cNvPr id="12" name="Rectangle 11"/>
          <p:cNvSpPr/>
          <p:nvPr/>
        </p:nvSpPr>
        <p:spPr>
          <a:xfrm>
            <a:off x="3071802" y="428604"/>
            <a:ext cx="3243196" cy="584775"/>
          </a:xfrm>
          <a:prstGeom prst="rect">
            <a:avLst/>
          </a:prstGeom>
        </p:spPr>
        <p:txBody>
          <a:bodyPr wrap="none">
            <a:spAutoFit/>
          </a:bodyPr>
          <a:lstStyle/>
          <a:p>
            <a:pPr algn="just"/>
            <a:r>
              <a:rPr lang="ar-SA" sz="3200" b="1" dirty="0" smtClean="0">
                <a:solidFill>
                  <a:schemeClr val="bg1"/>
                </a:solidFill>
              </a:rPr>
              <a:t>3– الاسطوانة الوعائية</a:t>
            </a:r>
          </a:p>
        </p:txBody>
      </p:sp>
      <p:sp>
        <p:nvSpPr>
          <p:cNvPr id="6" name="Content Placeholder 2"/>
          <p:cNvSpPr>
            <a:spLocks noGrp="1"/>
          </p:cNvSpPr>
          <p:nvPr>
            <p:ph idx="1"/>
          </p:nvPr>
        </p:nvSpPr>
        <p:spPr>
          <a:xfrm>
            <a:off x="428596" y="1500174"/>
            <a:ext cx="8229600" cy="4525963"/>
          </a:xfrm>
        </p:spPr>
        <p:txBody>
          <a:bodyPr>
            <a:noAutofit/>
          </a:bodyPr>
          <a:lstStyle/>
          <a:p>
            <a:pPr algn="just">
              <a:buNone/>
            </a:pPr>
            <a:r>
              <a:rPr lang="ar-SA" sz="2800" b="1" dirty="0" smtClean="0">
                <a:solidFill>
                  <a:srgbClr val="00B050"/>
                </a:solidFill>
              </a:rPr>
              <a:t>ب – الحزمة الوعاءية :</a:t>
            </a:r>
          </a:p>
          <a:p>
            <a:pPr algn="just"/>
            <a:r>
              <a:rPr lang="ar-SA" sz="2800" b="1" dirty="0" smtClean="0"/>
              <a:t>يتكون ذراع الخشب من </a:t>
            </a:r>
            <a:r>
              <a:rPr lang="ar-SA" sz="2800" b="1" dirty="0" smtClean="0">
                <a:solidFill>
                  <a:srgbClr val="FF0000"/>
                </a:solidFill>
              </a:rPr>
              <a:t>خشب أول للخارج </a:t>
            </a:r>
            <a:r>
              <a:rPr lang="ar-SA" sz="2800" b="1" dirty="0" smtClean="0">
                <a:solidFill>
                  <a:srgbClr val="0070C0"/>
                </a:solidFill>
              </a:rPr>
              <a:t>وخشب تالي للداخل </a:t>
            </a:r>
            <a:endParaRPr lang="ar-EG" sz="2800" b="1" dirty="0" smtClean="0">
              <a:solidFill>
                <a:srgbClr val="0070C0"/>
              </a:solidFill>
            </a:endParaRPr>
          </a:p>
          <a:p>
            <a:pPr algn="just"/>
            <a:r>
              <a:rPr lang="ar-SA" sz="2800" b="1" dirty="0" smtClean="0"/>
              <a:t>أوعية الخشب </a:t>
            </a:r>
            <a:r>
              <a:rPr lang="ar-SA" sz="2800" b="1" dirty="0" smtClean="0">
                <a:solidFill>
                  <a:srgbClr val="0070C0"/>
                </a:solidFill>
              </a:rPr>
              <a:t>الأول</a:t>
            </a:r>
            <a:r>
              <a:rPr lang="ar-SA" sz="2800" b="1" dirty="0" smtClean="0"/>
              <a:t> ضيقة ذات </a:t>
            </a:r>
            <a:r>
              <a:rPr lang="ar-SA" sz="2800" b="1" dirty="0" smtClean="0">
                <a:solidFill>
                  <a:srgbClr val="0070C0"/>
                </a:solidFill>
              </a:rPr>
              <a:t>تغلظ حلقي أو حلزوني </a:t>
            </a:r>
            <a:r>
              <a:rPr lang="ar-SA" sz="2800" b="1" dirty="0" smtClean="0"/>
              <a:t>وأحياناً سلمي ، أما الخشب </a:t>
            </a:r>
            <a:r>
              <a:rPr lang="ar-SA" sz="2800" b="1" dirty="0" smtClean="0">
                <a:solidFill>
                  <a:srgbClr val="0070C0"/>
                </a:solidFill>
              </a:rPr>
              <a:t>التالي</a:t>
            </a:r>
            <a:r>
              <a:rPr lang="ar-SA" sz="2800" b="1" dirty="0" smtClean="0"/>
              <a:t> فأوعية واسعة وتغليظها يكون </a:t>
            </a:r>
            <a:r>
              <a:rPr lang="ar-SA" sz="2800" b="1" dirty="0" smtClean="0">
                <a:solidFill>
                  <a:srgbClr val="0070C0"/>
                </a:solidFill>
              </a:rPr>
              <a:t>شبكياً أو منقراً .</a:t>
            </a:r>
          </a:p>
          <a:p>
            <a:pPr algn="just"/>
            <a:r>
              <a:rPr lang="ar-SA" sz="2800" b="1" dirty="0" smtClean="0"/>
              <a:t>عدد أذرع الخشب يتراوح عادة بين </a:t>
            </a:r>
            <a:r>
              <a:rPr lang="ar-SA" sz="2800" b="1" dirty="0" smtClean="0">
                <a:solidFill>
                  <a:srgbClr val="0070C0"/>
                </a:solidFill>
              </a:rPr>
              <a:t>2 – 8 في جذور ذات الفلقتين </a:t>
            </a:r>
            <a:r>
              <a:rPr lang="ar-SA" sz="2800" b="1" dirty="0" smtClean="0"/>
              <a:t>بينما يزيد على ذلك في جذور نباتات ذات الفلقة الواحدة .</a:t>
            </a:r>
          </a:p>
          <a:p>
            <a:pPr algn="just"/>
            <a:r>
              <a:rPr lang="ar-SA" sz="2800" b="1" dirty="0" smtClean="0"/>
              <a:t>يتكون اللحاء الإبتدائي أيضاً من </a:t>
            </a:r>
            <a:r>
              <a:rPr lang="ar-SA" sz="2800" b="1" dirty="0" smtClean="0">
                <a:solidFill>
                  <a:srgbClr val="0070C0"/>
                </a:solidFill>
              </a:rPr>
              <a:t>لحاء أول للخارج ولحاء تالي للداخل</a:t>
            </a:r>
            <a:endParaRPr lang="ar-EG" sz="2800" b="1" dirty="0" smtClean="0">
              <a:solidFill>
                <a:srgbClr val="0070C0"/>
              </a:solidFill>
            </a:endParaRPr>
          </a:p>
          <a:p>
            <a:pPr algn="just"/>
            <a:r>
              <a:rPr lang="ar-SA" sz="2800" b="1" dirty="0" smtClean="0"/>
              <a:t> وتكون </a:t>
            </a:r>
            <a:r>
              <a:rPr lang="ar-SA" sz="2800" b="1" dirty="0" smtClean="0">
                <a:solidFill>
                  <a:srgbClr val="0070C0"/>
                </a:solidFill>
              </a:rPr>
              <a:t>الأنابيب الغربالية للحاء الأول أضيق من الأنابيب الغربالية للحاء التالي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تدرج الرمادي">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562</TotalTime>
  <Words>1555</Words>
  <Application>Microsoft Office PowerPoint</Application>
  <PresentationFormat>عرض على الشاشة (3:4)‏</PresentationFormat>
  <Paragraphs>200</Paragraphs>
  <Slides>34</Slides>
  <Notes>0</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رحلة</vt:lpstr>
      <vt:lpstr> 1 – البنية التشريحية للجذر </vt:lpstr>
      <vt:lpstr>الشريحة 2</vt:lpstr>
      <vt:lpstr>الشريحة 3</vt:lpstr>
      <vt:lpstr>الشريحة 4</vt:lpstr>
      <vt:lpstr>الشريحة 5</vt:lpstr>
      <vt:lpstr>البشرة الداخلية – شريط كاسبار</vt:lpstr>
      <vt:lpstr>الشريحة 7</vt:lpstr>
      <vt:lpstr>الشريحة 8</vt:lpstr>
      <vt:lpstr>الشريحة 9</vt:lpstr>
      <vt:lpstr>الشريحة 10</vt:lpstr>
      <vt:lpstr>الشريحة 11</vt:lpstr>
      <vt:lpstr>Monocot Root</vt:lpstr>
      <vt:lpstr>الشريحة 13</vt:lpstr>
      <vt:lpstr>الشريحة 14</vt:lpstr>
      <vt:lpstr>الشريحة 15</vt:lpstr>
      <vt:lpstr>الشريحة 16</vt:lpstr>
      <vt:lpstr>الشريحة 17</vt:lpstr>
      <vt:lpstr>الشريحة 18</vt:lpstr>
      <vt:lpstr>Dicot Root</vt:lpstr>
      <vt:lpstr>الشريحة 20</vt:lpstr>
      <vt:lpstr>الشريحة 21</vt:lpstr>
      <vt:lpstr>الشريحة 22</vt:lpstr>
      <vt:lpstr>الشريحة 23</vt:lpstr>
      <vt:lpstr>Monocot verses Dicot Root</vt:lpstr>
      <vt:lpstr>النمو الثانوي للجذر</vt:lpstr>
      <vt:lpstr>النمو الثانوي للجذر</vt:lpstr>
      <vt:lpstr>النمو الثانوي للجذر</vt:lpstr>
      <vt:lpstr>النمو الثانوي للجذر</vt:lpstr>
      <vt:lpstr>الشريحة 29</vt:lpstr>
      <vt:lpstr>التركيب التشريحي لجذور حديثه - لنباتات ذات الفلقتين - ونباتات ذات الفلقه الواحده</vt:lpstr>
      <vt:lpstr>مقارنه بين الانسجه في ذوات الفلقتين وذوات الفلقه الواحد انسجة ذوات الفلقتين                       انسجة ذوات الفلقه الواحـده</vt:lpstr>
      <vt:lpstr>أنسجة ذوات الفلقتين                 انسجة ذوات الفلقه الواحده</vt:lpstr>
      <vt:lpstr> 3-الاسطوانة المركزيه تتكون من :- الطبقه المحيطيه +الحزم الوعائيه +النخاع إن وجد</vt:lpstr>
      <vt:lpstr>أعداد  أ.د.منال زباري سبتي المياحي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ينقسم الشكل الظاهري الى قسمين مجموعة تحت النربة وتعرف بالمجموع الجذري  ومجموعة فوق التربة وتعرف بالمجموع الخضري.  ما اقسام الشكل الظاهري لنبات زهري ؟    </dc:title>
  <dc:creator>cmc</dc:creator>
  <cp:lastModifiedBy>USER</cp:lastModifiedBy>
  <cp:revision>74</cp:revision>
  <dcterms:created xsi:type="dcterms:W3CDTF">2012-09-09T02:10:18Z</dcterms:created>
  <dcterms:modified xsi:type="dcterms:W3CDTF">2018-11-29T10:24:08Z</dcterms:modified>
</cp:coreProperties>
</file>